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handoutMasterIdLst>
    <p:handoutMasterId r:id="rId21"/>
  </p:handoutMasterIdLst>
  <p:sldIdLst>
    <p:sldId id="1566" r:id="rId2"/>
    <p:sldId id="1584" r:id="rId3"/>
    <p:sldId id="261" r:id="rId4"/>
    <p:sldId id="262" r:id="rId5"/>
    <p:sldId id="1607" r:id="rId6"/>
    <p:sldId id="1608" r:id="rId7"/>
    <p:sldId id="1609" r:id="rId8"/>
    <p:sldId id="1610" r:id="rId9"/>
    <p:sldId id="1611" r:id="rId10"/>
    <p:sldId id="268" r:id="rId11"/>
    <p:sldId id="1596" r:id="rId12"/>
    <p:sldId id="270" r:id="rId13"/>
    <p:sldId id="1600" r:id="rId14"/>
    <p:sldId id="257" r:id="rId15"/>
    <p:sldId id="1604" r:id="rId16"/>
    <p:sldId id="1605" r:id="rId17"/>
    <p:sldId id="1606" r:id="rId18"/>
    <p:sldId id="1578" r:id="rId19"/>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B8A8"/>
    <a:srgbClr val="E8DCCF"/>
    <a:srgbClr val="B1A495"/>
    <a:srgbClr val="EFE2D5"/>
    <a:srgbClr val="C5A95E"/>
    <a:srgbClr val="F8BA42"/>
    <a:srgbClr val="99CAB7"/>
    <a:srgbClr val="ED462F"/>
    <a:srgbClr val="F29578"/>
    <a:srgbClr val="A6A6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23" autoAdjust="0"/>
    <p:restoredTop sz="95225"/>
  </p:normalViewPr>
  <p:slideViewPr>
    <p:cSldViewPr snapToGrid="0">
      <p:cViewPr varScale="1">
        <p:scale>
          <a:sx n="89" d="100"/>
          <a:sy n="89" d="100"/>
        </p:scale>
        <p:origin x="176" y="696"/>
      </p:cViewPr>
      <p:guideLst/>
    </p:cSldViewPr>
  </p:slideViewPr>
  <p:notesTextViewPr>
    <p:cViewPr>
      <p:scale>
        <a:sx n="1" d="1"/>
        <a:sy n="1" d="1"/>
      </p:scale>
      <p:origin x="0" y="0"/>
    </p:cViewPr>
  </p:notesTextViewPr>
  <p:sorterViewPr>
    <p:cViewPr>
      <p:scale>
        <a:sx n="200" d="100"/>
        <a:sy n="200" d="100"/>
      </p:scale>
      <p:origin x="0" y="0"/>
    </p:cViewPr>
  </p:sorterViewPr>
  <p:notesViewPr>
    <p:cSldViewPr snapToGrid="0">
      <p:cViewPr varScale="1">
        <p:scale>
          <a:sx n="96" d="100"/>
          <a:sy n="96" d="100"/>
        </p:scale>
        <p:origin x="3688"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8B98862-8A1F-D444-8BDC-9017441694D1}"/>
              </a:ext>
            </a:extLst>
          </p:cNvPr>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dirty="0">
              <a:latin typeface="Century Gothic" panose="020B0502020202020204" pitchFamily="34" charset="0"/>
            </a:endParaRPr>
          </a:p>
        </p:txBody>
      </p:sp>
      <p:sp>
        <p:nvSpPr>
          <p:cNvPr id="3" name="Date Placeholder 2">
            <a:extLst>
              <a:ext uri="{FF2B5EF4-FFF2-40B4-BE49-F238E27FC236}">
                <a16:creationId xmlns:a16="http://schemas.microsoft.com/office/drawing/2014/main" id="{BF769E06-B4D4-1D47-9149-5812BFE5F7CF}"/>
              </a:ext>
            </a:extLst>
          </p:cNvPr>
          <p:cNvSpPr>
            <a:spLocks noGrp="1"/>
          </p:cNvSpPr>
          <p:nvPr>
            <p:ph type="dt" sz="quarter" idx="1"/>
          </p:nvPr>
        </p:nvSpPr>
        <p:spPr>
          <a:xfrm>
            <a:off x="3898102" y="0"/>
            <a:ext cx="2982119" cy="466434"/>
          </a:xfrm>
          <a:prstGeom prst="rect">
            <a:avLst/>
          </a:prstGeom>
        </p:spPr>
        <p:txBody>
          <a:bodyPr vert="horz" lIns="92446" tIns="46223" rIns="92446" bIns="46223" rtlCol="0"/>
          <a:lstStyle>
            <a:lvl1pPr algn="r">
              <a:defRPr sz="1200"/>
            </a:lvl1pPr>
          </a:lstStyle>
          <a:p>
            <a:fld id="{315C2121-2E49-1F46-9322-B0DEF77A26CA}" type="datetimeFigureOut">
              <a:rPr lang="en-US" smtClean="0">
                <a:latin typeface="Century Gothic" panose="020B0502020202020204" pitchFamily="34" charset="0"/>
              </a:rPr>
              <a:t>5/6/26</a:t>
            </a:fld>
            <a:endParaRPr lang="en-US" dirty="0">
              <a:latin typeface="Century Gothic" panose="020B0502020202020204" pitchFamily="34" charset="0"/>
            </a:endParaRPr>
          </a:p>
        </p:txBody>
      </p:sp>
      <p:sp>
        <p:nvSpPr>
          <p:cNvPr id="4" name="Footer Placeholder 3">
            <a:extLst>
              <a:ext uri="{FF2B5EF4-FFF2-40B4-BE49-F238E27FC236}">
                <a16:creationId xmlns:a16="http://schemas.microsoft.com/office/drawing/2014/main" id="{218F16FC-3853-AD47-AF47-3BD1D7D0306D}"/>
              </a:ext>
            </a:extLst>
          </p:cNvPr>
          <p:cNvSpPr>
            <a:spLocks noGrp="1"/>
          </p:cNvSpPr>
          <p:nvPr>
            <p:ph type="ftr" sz="quarter" idx="2"/>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dirty="0">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F4E425F4-B81E-4C4B-B9AF-910383367832}"/>
              </a:ext>
            </a:extLst>
          </p:cNvPr>
          <p:cNvSpPr>
            <a:spLocks noGrp="1"/>
          </p:cNvSpPr>
          <p:nvPr>
            <p:ph type="sldNum" sz="quarter" idx="3"/>
          </p:nvPr>
        </p:nvSpPr>
        <p:spPr>
          <a:xfrm>
            <a:off x="3898102" y="8829967"/>
            <a:ext cx="2982119" cy="466433"/>
          </a:xfrm>
          <a:prstGeom prst="rect">
            <a:avLst/>
          </a:prstGeom>
        </p:spPr>
        <p:txBody>
          <a:bodyPr vert="horz" lIns="92446" tIns="46223" rIns="92446" bIns="46223" rtlCol="0" anchor="b"/>
          <a:lstStyle>
            <a:lvl1pPr algn="r">
              <a:defRPr sz="1200"/>
            </a:lvl1pPr>
          </a:lstStyle>
          <a:p>
            <a:fld id="{CC15EAB7-83AF-CA49-A143-C775582256AD}" type="slidenum">
              <a:rPr lang="en-US" smtClean="0">
                <a:latin typeface="Century Gothic" panose="020B0502020202020204" pitchFamily="34" charset="0"/>
              </a:rPr>
              <a:t>‹#›</a:t>
            </a:fld>
            <a:endParaRPr lang="en-US" dirty="0">
              <a:latin typeface="Century Gothic" panose="020B0502020202020204" pitchFamily="34" charset="0"/>
            </a:endParaRPr>
          </a:p>
        </p:txBody>
      </p:sp>
    </p:spTree>
    <p:extLst>
      <p:ext uri="{BB962C8B-B14F-4D97-AF65-F5344CB8AC3E}">
        <p14:creationId xmlns:p14="http://schemas.microsoft.com/office/powerpoint/2010/main" val="15478579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b="0" i="0">
                <a:latin typeface="Century Gothic" panose="020B0502020202020204" pitchFamily="34" charset="0"/>
              </a:defRPr>
            </a:lvl1pPr>
          </a:lstStyle>
          <a:p>
            <a:endParaRPr lang="en-US" dirty="0"/>
          </a:p>
        </p:txBody>
      </p:sp>
      <p:sp>
        <p:nvSpPr>
          <p:cNvPr id="3" name="Date Placeholder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b="0" i="0">
                <a:latin typeface="Century Gothic" panose="020B0502020202020204" pitchFamily="34" charset="0"/>
              </a:defRPr>
            </a:lvl1pPr>
          </a:lstStyle>
          <a:p>
            <a:fld id="{1856D347-EDED-4368-A508-D890204B9D77}" type="datetimeFigureOut">
              <a:rPr lang="en-US" smtClean="0"/>
              <a:pPr/>
              <a:t>5/6/26</a:t>
            </a:fld>
            <a:endParaRPr lang="en-US" dirty="0"/>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dirty="0"/>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b="0" i="0">
                <a:latin typeface="Century Gothic" panose="020B0502020202020204" pitchFamily="34" charset="0"/>
              </a:defRPr>
            </a:lvl1pPr>
          </a:lstStyle>
          <a:p>
            <a:endParaRPr lang="en-US" dirty="0"/>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b="0" i="0">
                <a:latin typeface="Century Gothic" panose="020B0502020202020204" pitchFamily="34" charset="0"/>
              </a:defRPr>
            </a:lvl1pPr>
          </a:lstStyle>
          <a:p>
            <a:fld id="{F840E3F2-833F-410B-9DE1-DB6FB09B449A}" type="slidenum">
              <a:rPr lang="en-US" smtClean="0"/>
              <a:pPr/>
              <a:t>‹#›</a:t>
            </a:fld>
            <a:endParaRPr lang="en-US" dirty="0"/>
          </a:p>
        </p:txBody>
      </p:sp>
    </p:spTree>
    <p:extLst>
      <p:ext uri="{BB962C8B-B14F-4D97-AF65-F5344CB8AC3E}">
        <p14:creationId xmlns:p14="http://schemas.microsoft.com/office/powerpoint/2010/main" val="1272601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entury Gothic" panose="020B0502020202020204" pitchFamily="34" charset="0"/>
        <a:ea typeface="+mn-ea"/>
        <a:cs typeface="+mn-cs"/>
      </a:defRPr>
    </a:lvl1pPr>
    <a:lvl2pPr marL="457200" algn="l" defTabSz="914400" rtl="0" eaLnBrk="1" latinLnBrk="0" hangingPunct="1">
      <a:defRPr sz="1200" b="0" i="0" kern="1200">
        <a:solidFill>
          <a:schemeClr val="tx1"/>
        </a:solidFill>
        <a:latin typeface="Century Gothic" panose="020B0502020202020204" pitchFamily="34" charset="0"/>
        <a:ea typeface="+mn-ea"/>
        <a:cs typeface="+mn-cs"/>
      </a:defRPr>
    </a:lvl2pPr>
    <a:lvl3pPr marL="914400" algn="l" defTabSz="914400" rtl="0" eaLnBrk="1" latinLnBrk="0" hangingPunct="1">
      <a:defRPr sz="1200" b="0" i="0" kern="1200">
        <a:solidFill>
          <a:schemeClr val="tx1"/>
        </a:solidFill>
        <a:latin typeface="Century Gothic" panose="020B0502020202020204" pitchFamily="34" charset="0"/>
        <a:ea typeface="+mn-ea"/>
        <a:cs typeface="+mn-cs"/>
      </a:defRPr>
    </a:lvl3pPr>
    <a:lvl4pPr marL="1371600" algn="l" defTabSz="914400" rtl="0" eaLnBrk="1" latinLnBrk="0" hangingPunct="1">
      <a:defRPr sz="1200" b="0" i="0" kern="1200">
        <a:solidFill>
          <a:schemeClr val="tx1"/>
        </a:solidFill>
        <a:latin typeface="Century Gothic" panose="020B0502020202020204" pitchFamily="34" charset="0"/>
        <a:ea typeface="+mn-ea"/>
        <a:cs typeface="+mn-cs"/>
      </a:defRPr>
    </a:lvl4pPr>
    <a:lvl5pPr marL="1828800" algn="l" defTabSz="914400" rtl="0" eaLnBrk="1" latinLnBrk="0" hangingPunct="1">
      <a:defRPr sz="1200" b="0" i="0" kern="1200">
        <a:solidFill>
          <a:schemeClr val="tx1"/>
        </a:solidFill>
        <a:latin typeface="Century Gothic" panose="020B0502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840E3F2-833F-410B-9DE1-DB6FB09B449A}" type="slidenum">
              <a:rPr lang="en-US" smtClean="0"/>
              <a:pPr/>
              <a:t>1</a:t>
            </a:fld>
            <a:endParaRPr lang="en-US" dirty="0"/>
          </a:p>
        </p:txBody>
      </p:sp>
    </p:spTree>
    <p:extLst>
      <p:ext uri="{BB962C8B-B14F-4D97-AF65-F5344CB8AC3E}">
        <p14:creationId xmlns:p14="http://schemas.microsoft.com/office/powerpoint/2010/main" val="1587708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4:notes"/>
          <p:cNvSpPr txBox="1">
            <a:spLocks noGrp="1"/>
          </p:cNvSpPr>
          <p:nvPr>
            <p:ph type="body" idx="1"/>
          </p:nvPr>
        </p:nvSpPr>
        <p:spPr>
          <a:xfrm>
            <a:off x="703474" y="4489400"/>
            <a:ext cx="5627794" cy="4253103"/>
          </a:xfrm>
          <a:prstGeom prst="rect">
            <a:avLst/>
          </a:prstGeom>
        </p:spPr>
        <p:txBody>
          <a:bodyPr spcFirstLastPara="1" wrap="square" lIns="93644" tIns="46809" rIns="93644" bIns="46809" anchor="t" anchorCtr="0">
            <a:noAutofit/>
          </a:bodyPr>
          <a:lstStyle/>
          <a:p>
            <a:endParaRPr dirty="0"/>
          </a:p>
        </p:txBody>
      </p:sp>
      <p:sp>
        <p:nvSpPr>
          <p:cNvPr id="113" name="Google Shape;113;p14:notes"/>
          <p:cNvSpPr>
            <a:spLocks noGrp="1" noRot="1" noChangeAspect="1"/>
          </p:cNvSpPr>
          <p:nvPr>
            <p:ph type="sldImg" idx="2"/>
          </p:nvPr>
        </p:nvSpPr>
        <p:spPr>
          <a:xfrm>
            <a:off x="366713" y="708025"/>
            <a:ext cx="6300787" cy="35448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93115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15:notes"/>
          <p:cNvSpPr txBox="1">
            <a:spLocks noGrp="1"/>
          </p:cNvSpPr>
          <p:nvPr>
            <p:ph type="body" idx="1"/>
          </p:nvPr>
        </p:nvSpPr>
        <p:spPr>
          <a:xfrm>
            <a:off x="703474" y="4489400"/>
            <a:ext cx="5627794" cy="4253103"/>
          </a:xfrm>
          <a:prstGeom prst="rect">
            <a:avLst/>
          </a:prstGeom>
        </p:spPr>
        <p:txBody>
          <a:bodyPr spcFirstLastPara="1" wrap="square" lIns="93644" tIns="46809" rIns="93644" bIns="46809" anchor="t" anchorCtr="0">
            <a:noAutofit/>
          </a:bodyPr>
          <a:lstStyle/>
          <a:p>
            <a:endParaRPr dirty="0"/>
          </a:p>
        </p:txBody>
      </p:sp>
      <p:sp>
        <p:nvSpPr>
          <p:cNvPr id="120" name="Google Shape;120;p15:notes"/>
          <p:cNvSpPr>
            <a:spLocks noGrp="1" noRot="1" noChangeAspect="1"/>
          </p:cNvSpPr>
          <p:nvPr>
            <p:ph type="sldImg" idx="2"/>
          </p:nvPr>
        </p:nvSpPr>
        <p:spPr>
          <a:xfrm>
            <a:off x="366713" y="708025"/>
            <a:ext cx="6300787" cy="35448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15:notes"/>
          <p:cNvSpPr txBox="1">
            <a:spLocks noGrp="1"/>
          </p:cNvSpPr>
          <p:nvPr>
            <p:ph type="body" idx="1"/>
          </p:nvPr>
        </p:nvSpPr>
        <p:spPr>
          <a:xfrm>
            <a:off x="703474" y="4489400"/>
            <a:ext cx="5627794" cy="4253103"/>
          </a:xfrm>
          <a:prstGeom prst="rect">
            <a:avLst/>
          </a:prstGeom>
        </p:spPr>
        <p:txBody>
          <a:bodyPr spcFirstLastPara="1" wrap="square" lIns="93644" tIns="46809" rIns="93644" bIns="46809" anchor="t" anchorCtr="0">
            <a:noAutofit/>
          </a:bodyPr>
          <a:lstStyle/>
          <a:p>
            <a:endParaRPr dirty="0"/>
          </a:p>
        </p:txBody>
      </p:sp>
      <p:sp>
        <p:nvSpPr>
          <p:cNvPr id="120" name="Google Shape;120;p15:notes"/>
          <p:cNvSpPr>
            <a:spLocks noGrp="1" noRot="1" noChangeAspect="1"/>
          </p:cNvSpPr>
          <p:nvPr>
            <p:ph type="sldImg" idx="2"/>
          </p:nvPr>
        </p:nvSpPr>
        <p:spPr>
          <a:xfrm>
            <a:off x="366713" y="708025"/>
            <a:ext cx="6300787" cy="35448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53446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2:notes"/>
          <p:cNvSpPr txBox="1">
            <a:spLocks noGrp="1"/>
          </p:cNvSpPr>
          <p:nvPr>
            <p:ph type="body" idx="1"/>
          </p:nvPr>
        </p:nvSpPr>
        <p:spPr>
          <a:xfrm>
            <a:off x="703474" y="4489400"/>
            <a:ext cx="5627794" cy="4253103"/>
          </a:xfrm>
          <a:prstGeom prst="rect">
            <a:avLst/>
          </a:prstGeom>
        </p:spPr>
        <p:txBody>
          <a:bodyPr spcFirstLastPara="1" wrap="square" lIns="93644" tIns="46809" rIns="93644" bIns="46809" anchor="t" anchorCtr="0">
            <a:noAutofit/>
          </a:bodyPr>
          <a:lstStyle/>
          <a:p>
            <a:endParaRPr dirty="0"/>
          </a:p>
        </p:txBody>
      </p:sp>
      <p:sp>
        <p:nvSpPr>
          <p:cNvPr id="29" name="Google Shape;29;p2:notes"/>
          <p:cNvSpPr>
            <a:spLocks noGrp="1" noRot="1" noChangeAspect="1"/>
          </p:cNvSpPr>
          <p:nvPr>
            <p:ph type="sldImg" idx="2"/>
          </p:nvPr>
        </p:nvSpPr>
        <p:spPr>
          <a:xfrm>
            <a:off x="366713" y="708025"/>
            <a:ext cx="6300787" cy="35448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08864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2:notes"/>
          <p:cNvSpPr txBox="1">
            <a:spLocks noGrp="1"/>
          </p:cNvSpPr>
          <p:nvPr>
            <p:ph type="body" idx="1"/>
          </p:nvPr>
        </p:nvSpPr>
        <p:spPr>
          <a:xfrm>
            <a:off x="703474" y="4489400"/>
            <a:ext cx="5627794" cy="4253103"/>
          </a:xfrm>
          <a:prstGeom prst="rect">
            <a:avLst/>
          </a:prstGeom>
        </p:spPr>
        <p:txBody>
          <a:bodyPr spcFirstLastPara="1" wrap="square" lIns="93644" tIns="46809" rIns="93644" bIns="46809" anchor="t" anchorCtr="0">
            <a:noAutofit/>
          </a:bodyPr>
          <a:lstStyle/>
          <a:p>
            <a:endParaRPr dirty="0"/>
          </a:p>
        </p:txBody>
      </p:sp>
      <p:sp>
        <p:nvSpPr>
          <p:cNvPr id="29" name="Google Shape;29;p2:notes"/>
          <p:cNvSpPr>
            <a:spLocks noGrp="1" noRot="1" noChangeAspect="1"/>
          </p:cNvSpPr>
          <p:nvPr>
            <p:ph type="sldImg" idx="2"/>
          </p:nvPr>
        </p:nvSpPr>
        <p:spPr>
          <a:xfrm>
            <a:off x="366713" y="708025"/>
            <a:ext cx="6300787" cy="35448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79530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2:notes"/>
          <p:cNvSpPr txBox="1">
            <a:spLocks noGrp="1"/>
          </p:cNvSpPr>
          <p:nvPr>
            <p:ph type="body" idx="1"/>
          </p:nvPr>
        </p:nvSpPr>
        <p:spPr>
          <a:xfrm>
            <a:off x="703474" y="4489400"/>
            <a:ext cx="5627794" cy="4253103"/>
          </a:xfrm>
          <a:prstGeom prst="rect">
            <a:avLst/>
          </a:prstGeom>
        </p:spPr>
        <p:txBody>
          <a:bodyPr spcFirstLastPara="1" wrap="square" lIns="93644" tIns="46809" rIns="93644" bIns="46809" anchor="t" anchorCtr="0">
            <a:noAutofit/>
          </a:bodyPr>
          <a:lstStyle/>
          <a:p>
            <a:endParaRPr dirty="0"/>
          </a:p>
        </p:txBody>
      </p:sp>
      <p:sp>
        <p:nvSpPr>
          <p:cNvPr id="29" name="Google Shape;29;p2:notes"/>
          <p:cNvSpPr>
            <a:spLocks noGrp="1" noRot="1" noChangeAspect="1"/>
          </p:cNvSpPr>
          <p:nvPr>
            <p:ph type="sldImg" idx="2"/>
          </p:nvPr>
        </p:nvSpPr>
        <p:spPr>
          <a:xfrm>
            <a:off x="366713" y="708025"/>
            <a:ext cx="6300787" cy="35448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9808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2:notes"/>
          <p:cNvSpPr txBox="1">
            <a:spLocks noGrp="1"/>
          </p:cNvSpPr>
          <p:nvPr>
            <p:ph type="body" idx="1"/>
          </p:nvPr>
        </p:nvSpPr>
        <p:spPr>
          <a:xfrm>
            <a:off x="703474" y="4489400"/>
            <a:ext cx="5627794" cy="4253103"/>
          </a:xfrm>
          <a:prstGeom prst="rect">
            <a:avLst/>
          </a:prstGeom>
        </p:spPr>
        <p:txBody>
          <a:bodyPr spcFirstLastPara="1" wrap="square" lIns="93644" tIns="46809" rIns="93644" bIns="46809" anchor="t" anchorCtr="0">
            <a:noAutofit/>
          </a:bodyPr>
          <a:lstStyle/>
          <a:p>
            <a:endParaRPr dirty="0"/>
          </a:p>
        </p:txBody>
      </p:sp>
      <p:sp>
        <p:nvSpPr>
          <p:cNvPr id="29" name="Google Shape;29;p2:notes"/>
          <p:cNvSpPr>
            <a:spLocks noGrp="1" noRot="1" noChangeAspect="1"/>
          </p:cNvSpPr>
          <p:nvPr>
            <p:ph type="sldImg" idx="2"/>
          </p:nvPr>
        </p:nvSpPr>
        <p:spPr>
          <a:xfrm>
            <a:off x="366713" y="708025"/>
            <a:ext cx="6300787" cy="35448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39314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840E3F2-833F-410B-9DE1-DB6FB09B449A}" type="slidenum">
              <a:rPr lang="en-US" smtClean="0"/>
              <a:pPr/>
              <a:t>18</a:t>
            </a:fld>
            <a:endParaRPr lang="en-US" dirty="0"/>
          </a:p>
        </p:txBody>
      </p:sp>
    </p:spTree>
    <p:extLst>
      <p:ext uri="{BB962C8B-B14F-4D97-AF65-F5344CB8AC3E}">
        <p14:creationId xmlns:p14="http://schemas.microsoft.com/office/powerpoint/2010/main" val="2905603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6:notes"/>
          <p:cNvSpPr>
            <a:spLocks noGrp="1" noRot="1" noChangeAspect="1"/>
          </p:cNvSpPr>
          <p:nvPr>
            <p:ph type="sldImg" idx="2"/>
          </p:nvPr>
        </p:nvSpPr>
        <p:spPr>
          <a:xfrm>
            <a:off x="366713" y="708025"/>
            <a:ext cx="6300787" cy="35448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 name="Google Shape;57;p6:notes"/>
          <p:cNvSpPr txBox="1">
            <a:spLocks noGrp="1"/>
          </p:cNvSpPr>
          <p:nvPr>
            <p:ph type="body" idx="1"/>
          </p:nvPr>
        </p:nvSpPr>
        <p:spPr>
          <a:xfrm>
            <a:off x="703474" y="4489400"/>
            <a:ext cx="5627794" cy="4253103"/>
          </a:xfrm>
          <a:prstGeom prst="rect">
            <a:avLst/>
          </a:prstGeom>
          <a:noFill/>
          <a:ln>
            <a:noFill/>
          </a:ln>
        </p:spPr>
        <p:txBody>
          <a:bodyPr spcFirstLastPara="1" wrap="square" lIns="93644" tIns="46809" rIns="93644" bIns="46809" anchor="t" anchorCtr="0">
            <a:noAutofit/>
          </a:bodyPr>
          <a:lstStyle/>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7:notes"/>
          <p:cNvSpPr txBox="1">
            <a:spLocks noGrp="1"/>
          </p:cNvSpPr>
          <p:nvPr>
            <p:ph type="body" idx="1"/>
          </p:nvPr>
        </p:nvSpPr>
        <p:spPr>
          <a:xfrm>
            <a:off x="703474" y="4489400"/>
            <a:ext cx="5627794" cy="4253103"/>
          </a:xfrm>
          <a:prstGeom prst="rect">
            <a:avLst/>
          </a:prstGeom>
        </p:spPr>
        <p:txBody>
          <a:bodyPr spcFirstLastPara="1" wrap="square" lIns="93644" tIns="46809" rIns="93644" bIns="46809" anchor="t" anchorCtr="0">
            <a:noAutofit/>
          </a:bodyPr>
          <a:lstStyle/>
          <a:p>
            <a:endParaRPr dirty="0"/>
          </a:p>
        </p:txBody>
      </p:sp>
      <p:sp>
        <p:nvSpPr>
          <p:cNvPr id="64" name="Google Shape;64;p7:notes"/>
          <p:cNvSpPr>
            <a:spLocks noGrp="1" noRot="1" noChangeAspect="1"/>
          </p:cNvSpPr>
          <p:nvPr>
            <p:ph type="sldImg" idx="2"/>
          </p:nvPr>
        </p:nvSpPr>
        <p:spPr>
          <a:xfrm>
            <a:off x="366713" y="708025"/>
            <a:ext cx="6300787" cy="35448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7:notes"/>
          <p:cNvSpPr txBox="1">
            <a:spLocks noGrp="1"/>
          </p:cNvSpPr>
          <p:nvPr>
            <p:ph type="body" idx="1"/>
          </p:nvPr>
        </p:nvSpPr>
        <p:spPr>
          <a:xfrm>
            <a:off x="703474" y="4489400"/>
            <a:ext cx="5627794" cy="4253103"/>
          </a:xfrm>
          <a:prstGeom prst="rect">
            <a:avLst/>
          </a:prstGeom>
        </p:spPr>
        <p:txBody>
          <a:bodyPr spcFirstLastPara="1" wrap="square" lIns="93644" tIns="46809" rIns="93644" bIns="46809" anchor="t" anchorCtr="0">
            <a:noAutofit/>
          </a:bodyPr>
          <a:lstStyle/>
          <a:p>
            <a:endParaRPr dirty="0"/>
          </a:p>
        </p:txBody>
      </p:sp>
      <p:sp>
        <p:nvSpPr>
          <p:cNvPr id="64" name="Google Shape;64;p7:notes"/>
          <p:cNvSpPr>
            <a:spLocks noGrp="1" noRot="1" noChangeAspect="1"/>
          </p:cNvSpPr>
          <p:nvPr>
            <p:ph type="sldImg" idx="2"/>
          </p:nvPr>
        </p:nvSpPr>
        <p:spPr>
          <a:xfrm>
            <a:off x="366713" y="708025"/>
            <a:ext cx="6300787" cy="35448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48254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7:notes"/>
          <p:cNvSpPr txBox="1">
            <a:spLocks noGrp="1"/>
          </p:cNvSpPr>
          <p:nvPr>
            <p:ph type="body" idx="1"/>
          </p:nvPr>
        </p:nvSpPr>
        <p:spPr>
          <a:xfrm>
            <a:off x="703474" y="4489400"/>
            <a:ext cx="5627794" cy="4253103"/>
          </a:xfrm>
          <a:prstGeom prst="rect">
            <a:avLst/>
          </a:prstGeom>
        </p:spPr>
        <p:txBody>
          <a:bodyPr spcFirstLastPara="1" wrap="square" lIns="93644" tIns="46809" rIns="93644" bIns="46809" anchor="t" anchorCtr="0">
            <a:noAutofit/>
          </a:bodyPr>
          <a:lstStyle/>
          <a:p>
            <a:endParaRPr dirty="0"/>
          </a:p>
        </p:txBody>
      </p:sp>
      <p:sp>
        <p:nvSpPr>
          <p:cNvPr id="64" name="Google Shape;64;p7:notes"/>
          <p:cNvSpPr>
            <a:spLocks noGrp="1" noRot="1" noChangeAspect="1"/>
          </p:cNvSpPr>
          <p:nvPr>
            <p:ph type="sldImg" idx="2"/>
          </p:nvPr>
        </p:nvSpPr>
        <p:spPr>
          <a:xfrm>
            <a:off x="366713" y="708025"/>
            <a:ext cx="6300787" cy="35448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9294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7:notes"/>
          <p:cNvSpPr txBox="1">
            <a:spLocks noGrp="1"/>
          </p:cNvSpPr>
          <p:nvPr>
            <p:ph type="body" idx="1"/>
          </p:nvPr>
        </p:nvSpPr>
        <p:spPr>
          <a:xfrm>
            <a:off x="703474" y="4489400"/>
            <a:ext cx="5627794" cy="4253103"/>
          </a:xfrm>
          <a:prstGeom prst="rect">
            <a:avLst/>
          </a:prstGeom>
        </p:spPr>
        <p:txBody>
          <a:bodyPr spcFirstLastPara="1" wrap="square" lIns="93644" tIns="46809" rIns="93644" bIns="46809" anchor="t" anchorCtr="0">
            <a:noAutofit/>
          </a:bodyPr>
          <a:lstStyle/>
          <a:p>
            <a:endParaRPr dirty="0"/>
          </a:p>
        </p:txBody>
      </p:sp>
      <p:sp>
        <p:nvSpPr>
          <p:cNvPr id="64" name="Google Shape;64;p7:notes"/>
          <p:cNvSpPr>
            <a:spLocks noGrp="1" noRot="1" noChangeAspect="1"/>
          </p:cNvSpPr>
          <p:nvPr>
            <p:ph type="sldImg" idx="2"/>
          </p:nvPr>
        </p:nvSpPr>
        <p:spPr>
          <a:xfrm>
            <a:off x="366713" y="708025"/>
            <a:ext cx="6300787" cy="35448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8499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7:notes"/>
          <p:cNvSpPr txBox="1">
            <a:spLocks noGrp="1"/>
          </p:cNvSpPr>
          <p:nvPr>
            <p:ph type="body" idx="1"/>
          </p:nvPr>
        </p:nvSpPr>
        <p:spPr>
          <a:xfrm>
            <a:off x="703474" y="4489400"/>
            <a:ext cx="5627794" cy="4253103"/>
          </a:xfrm>
          <a:prstGeom prst="rect">
            <a:avLst/>
          </a:prstGeom>
        </p:spPr>
        <p:txBody>
          <a:bodyPr spcFirstLastPara="1" wrap="square" lIns="93644" tIns="46809" rIns="93644" bIns="46809" anchor="t" anchorCtr="0">
            <a:noAutofit/>
          </a:bodyPr>
          <a:lstStyle/>
          <a:p>
            <a:endParaRPr dirty="0"/>
          </a:p>
        </p:txBody>
      </p:sp>
      <p:sp>
        <p:nvSpPr>
          <p:cNvPr id="64" name="Google Shape;64;p7:notes"/>
          <p:cNvSpPr>
            <a:spLocks noGrp="1" noRot="1" noChangeAspect="1"/>
          </p:cNvSpPr>
          <p:nvPr>
            <p:ph type="sldImg" idx="2"/>
          </p:nvPr>
        </p:nvSpPr>
        <p:spPr>
          <a:xfrm>
            <a:off x="366713" y="708025"/>
            <a:ext cx="6300787" cy="35448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2499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7:notes"/>
          <p:cNvSpPr txBox="1">
            <a:spLocks noGrp="1"/>
          </p:cNvSpPr>
          <p:nvPr>
            <p:ph type="body" idx="1"/>
          </p:nvPr>
        </p:nvSpPr>
        <p:spPr>
          <a:xfrm>
            <a:off x="703474" y="4489400"/>
            <a:ext cx="5627794" cy="4253103"/>
          </a:xfrm>
          <a:prstGeom prst="rect">
            <a:avLst/>
          </a:prstGeom>
        </p:spPr>
        <p:txBody>
          <a:bodyPr spcFirstLastPara="1" wrap="square" lIns="93644" tIns="46809" rIns="93644" bIns="46809" anchor="t" anchorCtr="0">
            <a:noAutofit/>
          </a:bodyPr>
          <a:lstStyle/>
          <a:p>
            <a:endParaRPr dirty="0"/>
          </a:p>
        </p:txBody>
      </p:sp>
      <p:sp>
        <p:nvSpPr>
          <p:cNvPr id="64" name="Google Shape;64;p7:notes"/>
          <p:cNvSpPr>
            <a:spLocks noGrp="1" noRot="1" noChangeAspect="1"/>
          </p:cNvSpPr>
          <p:nvPr>
            <p:ph type="sldImg" idx="2"/>
          </p:nvPr>
        </p:nvSpPr>
        <p:spPr>
          <a:xfrm>
            <a:off x="366713" y="708025"/>
            <a:ext cx="6300787" cy="35448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3745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3:notes"/>
          <p:cNvSpPr txBox="1">
            <a:spLocks noGrp="1"/>
          </p:cNvSpPr>
          <p:nvPr>
            <p:ph type="body" idx="1"/>
          </p:nvPr>
        </p:nvSpPr>
        <p:spPr>
          <a:xfrm>
            <a:off x="703474" y="4489400"/>
            <a:ext cx="5627794" cy="4253103"/>
          </a:xfrm>
          <a:prstGeom prst="rect">
            <a:avLst/>
          </a:prstGeom>
        </p:spPr>
        <p:txBody>
          <a:bodyPr spcFirstLastPara="1" wrap="square" lIns="93644" tIns="46809" rIns="93644" bIns="46809" anchor="t" anchorCtr="0">
            <a:noAutofit/>
          </a:bodyPr>
          <a:lstStyle/>
          <a:p>
            <a:endParaRPr dirty="0"/>
          </a:p>
        </p:txBody>
      </p:sp>
      <p:sp>
        <p:nvSpPr>
          <p:cNvPr id="106" name="Google Shape;106;p13:notes"/>
          <p:cNvSpPr>
            <a:spLocks noGrp="1" noRot="1" noChangeAspect="1"/>
          </p:cNvSpPr>
          <p:nvPr>
            <p:ph type="sldImg" idx="2"/>
          </p:nvPr>
        </p:nvSpPr>
        <p:spPr>
          <a:xfrm>
            <a:off x="366713" y="708025"/>
            <a:ext cx="6300787" cy="35448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0137C3B-63AA-DD5F-64ED-DAADAB37CBF8}"/>
              </a:ext>
            </a:extLst>
          </p:cNvPr>
          <p:cNvSpPr/>
          <p:nvPr userDrawn="1"/>
        </p:nvSpPr>
        <p:spPr>
          <a:xfrm>
            <a:off x="0" y="0"/>
            <a:ext cx="12192000" cy="685800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sp>
        <p:nvSpPr>
          <p:cNvPr id="23" name="Text Placeholder 10">
            <a:extLst>
              <a:ext uri="{FF2B5EF4-FFF2-40B4-BE49-F238E27FC236}">
                <a16:creationId xmlns:a16="http://schemas.microsoft.com/office/drawing/2014/main" id="{EC41E15E-A53A-5F4E-A046-7CF1A6B2809B}"/>
              </a:ext>
            </a:extLst>
          </p:cNvPr>
          <p:cNvSpPr>
            <a:spLocks noGrp="1"/>
          </p:cNvSpPr>
          <p:nvPr>
            <p:ph type="body" sz="quarter" idx="13" hasCustomPrompt="1"/>
          </p:nvPr>
        </p:nvSpPr>
        <p:spPr>
          <a:xfrm>
            <a:off x="838200" y="6338857"/>
            <a:ext cx="3221219" cy="276999"/>
          </a:xfrm>
        </p:spPr>
        <p:txBody>
          <a:bodyPr wrap="square" lIns="90000" anchor="ctr" anchorCtr="0">
            <a:spAutoFit/>
          </a:bodyPr>
          <a:lstStyle>
            <a:lvl1pPr marL="0" indent="0" algn="l">
              <a:spcBef>
                <a:spcPts val="0"/>
              </a:spcBef>
              <a:buFontTx/>
              <a:buNone/>
              <a:defRPr sz="1200" b="0" i="0">
                <a:solidFill>
                  <a:schemeClr val="tx1">
                    <a:lumMod val="75000"/>
                    <a:lumOff val="25000"/>
                  </a:schemeClr>
                </a:solidFill>
                <a:latin typeface="Garamond" panose="02020404030301010803" pitchFamily="18" charset="0"/>
              </a:defRPr>
            </a:lvl1pPr>
            <a:lvl2pPr marL="215969" indent="0">
              <a:buFontTx/>
              <a:buNone/>
              <a:defRPr b="0" i="0">
                <a:solidFill>
                  <a:schemeClr val="bg1"/>
                </a:solidFill>
                <a:latin typeface="Museo Sans 100" panose="02000000000000000000" pitchFamily="2" charset="77"/>
              </a:defRPr>
            </a:lvl2pPr>
            <a:lvl3pPr marL="431938" indent="0">
              <a:buFontTx/>
              <a:buNone/>
              <a:defRPr b="0" i="0">
                <a:solidFill>
                  <a:schemeClr val="bg1"/>
                </a:solidFill>
                <a:latin typeface="Museo Sans 100" panose="02000000000000000000" pitchFamily="2" charset="77"/>
              </a:defRPr>
            </a:lvl3pPr>
            <a:lvl4pPr marL="647905" indent="0">
              <a:buFontTx/>
              <a:buNone/>
              <a:defRPr b="0" i="0">
                <a:solidFill>
                  <a:schemeClr val="bg1"/>
                </a:solidFill>
                <a:latin typeface="Museo Sans 100" panose="02000000000000000000" pitchFamily="2" charset="77"/>
              </a:defRPr>
            </a:lvl4pPr>
            <a:lvl5pPr marL="863874" indent="0">
              <a:buFontTx/>
              <a:buNone/>
              <a:defRPr b="0" i="0">
                <a:solidFill>
                  <a:schemeClr val="bg1"/>
                </a:solidFill>
                <a:latin typeface="Museo Sans 100" panose="02000000000000000000" pitchFamily="2" charset="77"/>
              </a:defRPr>
            </a:lvl5pPr>
          </a:lstStyle>
          <a:p>
            <a:pPr lvl="0"/>
            <a:r>
              <a:rPr lang="en-IN" b="1" dirty="0">
                <a:solidFill>
                  <a:schemeClr val="tx1"/>
                </a:solidFill>
              </a:rPr>
              <a:t>©2023</a:t>
            </a:r>
            <a:endParaRPr lang="en-US" dirty="0"/>
          </a:p>
        </p:txBody>
      </p:sp>
      <p:sp>
        <p:nvSpPr>
          <p:cNvPr id="2" name="Title 1">
            <a:extLst>
              <a:ext uri="{FF2B5EF4-FFF2-40B4-BE49-F238E27FC236}">
                <a16:creationId xmlns:a16="http://schemas.microsoft.com/office/drawing/2014/main" id="{890CF55D-AE52-446C-87EB-2553E93AB2F4}"/>
              </a:ext>
            </a:extLst>
          </p:cNvPr>
          <p:cNvSpPr>
            <a:spLocks noGrp="1"/>
          </p:cNvSpPr>
          <p:nvPr>
            <p:ph type="ctrTitle"/>
          </p:nvPr>
        </p:nvSpPr>
        <p:spPr>
          <a:xfrm>
            <a:off x="6970643" y="3678524"/>
            <a:ext cx="4383157" cy="2041649"/>
          </a:xfrm>
        </p:spPr>
        <p:txBody>
          <a:bodyPr vert="horz" wrap="square" lIns="90000" tIns="46800" rIns="91440" bIns="0" rtlCol="0" anchor="b" anchorCtr="0">
            <a:spAutoFit/>
          </a:bodyPr>
          <a:lstStyle>
            <a:lvl1pPr algn="l">
              <a:defRPr lang="en-US" sz="4800" b="1" i="0" spc="0" dirty="0">
                <a:solidFill>
                  <a:schemeClr val="bg1"/>
                </a:solidFill>
                <a:latin typeface="Times New Roman" panose="02020603050405020304" pitchFamily="18" charset="0"/>
                <a:cs typeface="Times New Roman" panose="02020603050405020304" pitchFamily="18" charset="0"/>
              </a:defRPr>
            </a:lvl1pPr>
          </a:lstStyle>
          <a:p>
            <a:pPr lvl="0"/>
            <a:r>
              <a:rPr lang="en-US" dirty="0"/>
              <a:t>Click to edit Master title style</a:t>
            </a:r>
          </a:p>
        </p:txBody>
      </p:sp>
      <p:sp>
        <p:nvSpPr>
          <p:cNvPr id="27" name="Text Placeholder 26">
            <a:extLst>
              <a:ext uri="{FF2B5EF4-FFF2-40B4-BE49-F238E27FC236}">
                <a16:creationId xmlns:a16="http://schemas.microsoft.com/office/drawing/2014/main" id="{D77C446E-E61D-364C-B6E0-DE1B123E88AD}"/>
              </a:ext>
            </a:extLst>
          </p:cNvPr>
          <p:cNvSpPr>
            <a:spLocks noGrp="1"/>
          </p:cNvSpPr>
          <p:nvPr>
            <p:ph type="body" sz="quarter" idx="14" hasCustomPrompt="1"/>
          </p:nvPr>
        </p:nvSpPr>
        <p:spPr>
          <a:xfrm>
            <a:off x="838200" y="5756246"/>
            <a:ext cx="3221219" cy="261938"/>
          </a:xfrm>
        </p:spPr>
        <p:txBody>
          <a:bodyPr anchor="b">
            <a:noAutofit/>
          </a:bodyPr>
          <a:lstStyle>
            <a:lvl1pPr marL="0" indent="0" algn="l">
              <a:buFontTx/>
              <a:buNone/>
              <a:defRPr sz="1400" b="0" i="0" spc="600">
                <a:solidFill>
                  <a:schemeClr val="tx1"/>
                </a:solidFill>
                <a:latin typeface="Century Gothic" panose="020B0502020202020204" pitchFamily="34" charset="0"/>
              </a:defRPr>
            </a:lvl1pPr>
            <a:lvl2pPr marL="215969" indent="0" algn="ctr">
              <a:buFontTx/>
              <a:buNone/>
              <a:defRPr/>
            </a:lvl2pPr>
            <a:lvl3pPr marL="431938" indent="0" algn="ctr">
              <a:buFontTx/>
              <a:buNone/>
              <a:defRPr/>
            </a:lvl3pPr>
            <a:lvl4pPr marL="647905" indent="0" algn="ctr">
              <a:buFontTx/>
              <a:buNone/>
              <a:defRPr/>
            </a:lvl4pPr>
            <a:lvl5pPr marL="863874" indent="0" algn="ctr">
              <a:buFontTx/>
              <a:buNone/>
              <a:defRPr/>
            </a:lvl5pPr>
          </a:lstStyle>
          <a:p>
            <a:pPr lvl="0"/>
            <a:r>
              <a:rPr lang="en-GB" dirty="0"/>
              <a:t>CLICK TO ADD DATE</a:t>
            </a:r>
            <a:endParaRPr lang="en-US" dirty="0"/>
          </a:p>
        </p:txBody>
      </p:sp>
      <p:sp>
        <p:nvSpPr>
          <p:cNvPr id="3" name="Slide Number Placeholder 5">
            <a:extLst>
              <a:ext uri="{FF2B5EF4-FFF2-40B4-BE49-F238E27FC236}">
                <a16:creationId xmlns:a16="http://schemas.microsoft.com/office/drawing/2014/main" id="{3263B0FE-6DDE-E657-8A9F-4A5EA960C3C2}"/>
              </a:ext>
            </a:extLst>
          </p:cNvPr>
          <p:cNvSpPr>
            <a:spLocks noGrp="1"/>
          </p:cNvSpPr>
          <p:nvPr>
            <p:ph type="sldNum" sz="quarter" idx="4"/>
          </p:nvPr>
        </p:nvSpPr>
        <p:spPr>
          <a:xfrm>
            <a:off x="8610600" y="6461968"/>
            <a:ext cx="2743200" cy="153888"/>
          </a:xfrm>
          <a:prstGeom prst="rect">
            <a:avLst/>
          </a:prstGeom>
        </p:spPr>
        <p:txBody>
          <a:bodyPr vert="horz" lIns="0" tIns="0" rIns="0" bIns="0" rtlCol="0" anchor="ctr">
            <a:spAutoFit/>
          </a:bodyPr>
          <a:lstStyle>
            <a:lvl1pPr algn="r">
              <a:defRPr sz="1000" b="0" i="0" spc="0">
                <a:solidFill>
                  <a:schemeClr val="bg1">
                    <a:lumMod val="65000"/>
                  </a:schemeClr>
                </a:solidFill>
                <a:latin typeface="Garamond" panose="02020404030301010803" pitchFamily="18" charset="0"/>
              </a:defRPr>
            </a:lvl1pPr>
          </a:lstStyle>
          <a:p>
            <a:fld id="{2F82BEDF-68CB-494D-95C2-E15CBC927B52}" type="slidenum">
              <a:rPr lang="en-US" smtClean="0"/>
              <a:pPr/>
              <a:t>‹#›</a:t>
            </a:fld>
            <a:endParaRPr lang="en-US" dirty="0"/>
          </a:p>
        </p:txBody>
      </p:sp>
      <p:sp>
        <p:nvSpPr>
          <p:cNvPr id="5" name="Text Placeholder 26">
            <a:extLst>
              <a:ext uri="{FF2B5EF4-FFF2-40B4-BE49-F238E27FC236}">
                <a16:creationId xmlns:a16="http://schemas.microsoft.com/office/drawing/2014/main" id="{2484DFC1-371E-FE8E-330F-A197E0857520}"/>
              </a:ext>
            </a:extLst>
          </p:cNvPr>
          <p:cNvSpPr>
            <a:spLocks noGrp="1"/>
          </p:cNvSpPr>
          <p:nvPr>
            <p:ph type="body" sz="quarter" idx="16" hasCustomPrompt="1"/>
          </p:nvPr>
        </p:nvSpPr>
        <p:spPr>
          <a:xfrm>
            <a:off x="838200" y="708847"/>
            <a:ext cx="3221219" cy="261938"/>
          </a:xfrm>
        </p:spPr>
        <p:txBody>
          <a:bodyPr anchor="b">
            <a:noAutofit/>
          </a:bodyPr>
          <a:lstStyle>
            <a:lvl1pPr marL="0" indent="0" algn="l">
              <a:buFontTx/>
              <a:buNone/>
              <a:defRPr sz="1100" b="0" i="0" spc="600">
                <a:solidFill>
                  <a:schemeClr val="tx1"/>
                </a:solidFill>
                <a:latin typeface="Century Gothic" panose="020B0502020202020204" pitchFamily="34" charset="0"/>
              </a:defRPr>
            </a:lvl1pPr>
            <a:lvl2pPr marL="215969" indent="0" algn="ctr">
              <a:buFontTx/>
              <a:buNone/>
              <a:defRPr/>
            </a:lvl2pPr>
            <a:lvl3pPr marL="431938" indent="0" algn="ctr">
              <a:buFontTx/>
              <a:buNone/>
              <a:defRPr/>
            </a:lvl3pPr>
            <a:lvl4pPr marL="647905" indent="0" algn="ctr">
              <a:buFontTx/>
              <a:buNone/>
              <a:defRPr/>
            </a:lvl4pPr>
            <a:lvl5pPr marL="863874" indent="0" algn="ctr">
              <a:buFontTx/>
              <a:buNone/>
              <a:defRPr/>
            </a:lvl5pPr>
          </a:lstStyle>
          <a:p>
            <a:pPr lvl="0"/>
            <a:r>
              <a:rPr lang="en-GB" dirty="0"/>
              <a:t>COMPANY NAME</a:t>
            </a:r>
            <a:endParaRPr lang="en-US" dirty="0"/>
          </a:p>
        </p:txBody>
      </p:sp>
      <p:sp>
        <p:nvSpPr>
          <p:cNvPr id="10" name="Picture Placeholder 9">
            <a:extLst>
              <a:ext uri="{FF2B5EF4-FFF2-40B4-BE49-F238E27FC236}">
                <a16:creationId xmlns:a16="http://schemas.microsoft.com/office/drawing/2014/main" id="{0F75DEC0-7E84-5B1B-0F2F-E4657C8A4EC5}"/>
              </a:ext>
            </a:extLst>
          </p:cNvPr>
          <p:cNvSpPr>
            <a:spLocks noGrp="1"/>
          </p:cNvSpPr>
          <p:nvPr>
            <p:ph type="pic" sz="quarter" idx="15"/>
          </p:nvPr>
        </p:nvSpPr>
        <p:spPr>
          <a:xfrm>
            <a:off x="675395" y="2471090"/>
            <a:ext cx="5561427" cy="4386910"/>
          </a:xfrm>
          <a:custGeom>
            <a:avLst/>
            <a:gdLst>
              <a:gd name="connsiteX0" fmla="*/ 0 w 5561427"/>
              <a:gd name="connsiteY0" fmla="*/ 0 h 4386910"/>
              <a:gd name="connsiteX1" fmla="*/ 485876 w 5561427"/>
              <a:gd name="connsiteY1" fmla="*/ 24535 h 4386910"/>
              <a:gd name="connsiteX2" fmla="*/ 5516256 w 5561427"/>
              <a:gd name="connsiteY2" fmla="*/ 4216818 h 4386910"/>
              <a:gd name="connsiteX3" fmla="*/ 5561427 w 5561427"/>
              <a:gd name="connsiteY3" fmla="*/ 4386910 h 4386910"/>
              <a:gd name="connsiteX4" fmla="*/ 0 w 5561427"/>
              <a:gd name="connsiteY4" fmla="*/ 4386910 h 4386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427" h="4386910">
                <a:moveTo>
                  <a:pt x="0" y="0"/>
                </a:moveTo>
                <a:lnTo>
                  <a:pt x="485876" y="24535"/>
                </a:lnTo>
                <a:cubicBezTo>
                  <a:pt x="2887629" y="268447"/>
                  <a:pt x="4860766" y="1962215"/>
                  <a:pt x="5516256" y="4216818"/>
                </a:cubicBezTo>
                <a:lnTo>
                  <a:pt x="5561427" y="4386910"/>
                </a:lnTo>
                <a:lnTo>
                  <a:pt x="0" y="4386910"/>
                </a:lnTo>
                <a:close/>
              </a:path>
            </a:pathLst>
          </a:custGeom>
        </p:spPr>
        <p:txBody>
          <a:bodyPr wrap="square" lIns="90000" anchor="b">
            <a:noAutofit/>
          </a:bodyPr>
          <a:lstStyle>
            <a:lvl1pPr marL="0" indent="0" algn="ctr">
              <a:buFontTx/>
              <a:buNone/>
              <a:defRPr b="0" i="0"/>
            </a:lvl1pPr>
          </a:lstStyle>
          <a:p>
            <a:endParaRPr lang="en-GB" dirty="0"/>
          </a:p>
        </p:txBody>
      </p:sp>
    </p:spTree>
    <p:extLst>
      <p:ext uri="{BB962C8B-B14F-4D97-AF65-F5344CB8AC3E}">
        <p14:creationId xmlns:p14="http://schemas.microsoft.com/office/powerpoint/2010/main" val="2793908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913DA-9BD6-4EFD-9346-859702E3D61C}"/>
              </a:ext>
            </a:extLst>
          </p:cNvPr>
          <p:cNvSpPr>
            <a:spLocks noGrp="1"/>
          </p:cNvSpPr>
          <p:nvPr>
            <p:ph type="title"/>
          </p:nvPr>
        </p:nvSpPr>
        <p:spPr>
          <a:xfrm>
            <a:off x="838200" y="1040478"/>
            <a:ext cx="10515600" cy="590931"/>
          </a:xfrm>
        </p:spPr>
        <p:txBody>
          <a:bodyPr vert="horz" lIns="90000" tIns="45720" rIns="91440" bIns="45720" rtlCol="0" anchor="b">
            <a:spAutoFit/>
          </a:bodyPr>
          <a:lstStyle>
            <a:lvl1pPr>
              <a:defRPr lang="en-US" b="1" dirty="0">
                <a:solidFill>
                  <a:schemeClr val="tx1"/>
                </a:solidFill>
              </a:defRPr>
            </a:lvl1pPr>
          </a:lstStyle>
          <a:p>
            <a:pPr lvl="0"/>
            <a:r>
              <a:rPr lang="en-US" dirty="0"/>
              <a:t>Click to edit Master title style</a:t>
            </a:r>
          </a:p>
        </p:txBody>
      </p:sp>
      <p:sp>
        <p:nvSpPr>
          <p:cNvPr id="9" name="Slide Number Placeholder 5">
            <a:extLst>
              <a:ext uri="{FF2B5EF4-FFF2-40B4-BE49-F238E27FC236}">
                <a16:creationId xmlns:a16="http://schemas.microsoft.com/office/drawing/2014/main" id="{2EF58AFD-780B-CF45-9BAB-90411DEDD5E7}"/>
              </a:ext>
            </a:extLst>
          </p:cNvPr>
          <p:cNvSpPr>
            <a:spLocks noGrp="1"/>
          </p:cNvSpPr>
          <p:nvPr>
            <p:ph type="sldNum" sz="quarter" idx="12"/>
          </p:nvPr>
        </p:nvSpPr>
        <p:spPr>
          <a:xfrm>
            <a:off x="8610600" y="6461968"/>
            <a:ext cx="2743200" cy="153888"/>
          </a:xfrm>
        </p:spPr>
        <p:txBody>
          <a:bodyPr lIns="0" tIns="0" rIns="0" bIns="0">
            <a:spAutoFit/>
          </a:bodyPr>
          <a:lstStyle>
            <a:lvl1pPr>
              <a:defRPr b="0" i="0" spc="0">
                <a:solidFill>
                  <a:schemeClr val="bg1">
                    <a:lumMod val="65000"/>
                  </a:schemeClr>
                </a:solidFill>
                <a:latin typeface="Garamond" panose="02020404030301010803" pitchFamily="18" charset="0"/>
                <a:cs typeface="Arial" panose="020B0604020202020204" pitchFamily="34" charset="0"/>
              </a:defRPr>
            </a:lvl1pPr>
          </a:lstStyle>
          <a:p>
            <a:fld id="{2F82BEDF-68CB-494D-95C2-E15CBC927B52}" type="slidenum">
              <a:rPr lang="en-US" smtClean="0"/>
              <a:pPr/>
              <a:t>‹#›</a:t>
            </a:fld>
            <a:endParaRPr lang="en-US" dirty="0"/>
          </a:p>
        </p:txBody>
      </p:sp>
      <p:sp>
        <p:nvSpPr>
          <p:cNvPr id="4" name="Text Placeholder 2">
            <a:extLst>
              <a:ext uri="{FF2B5EF4-FFF2-40B4-BE49-F238E27FC236}">
                <a16:creationId xmlns:a16="http://schemas.microsoft.com/office/drawing/2014/main" id="{6BA6C0AE-9331-BEAD-1CFC-DEC430259454}"/>
              </a:ext>
            </a:extLst>
          </p:cNvPr>
          <p:cNvSpPr>
            <a:spLocks noGrp="1"/>
          </p:cNvSpPr>
          <p:nvPr>
            <p:ph idx="1"/>
          </p:nvPr>
        </p:nvSpPr>
        <p:spPr>
          <a:xfrm>
            <a:off x="838200" y="1825625"/>
            <a:ext cx="10515600" cy="1323439"/>
          </a:xfrm>
          <a:prstGeom prst="rect">
            <a:avLst/>
          </a:prstGeom>
        </p:spPr>
        <p:txBody>
          <a:bodyPr vert="horz" lIns="91440" tIns="45720" rIns="91440" bIns="45720" rtlCol="0">
            <a:spAutoFit/>
          </a:bodyPr>
          <a:lstStyle>
            <a:lvl1pPr>
              <a:defRPr b="0" i="0">
                <a:latin typeface="Century Gothic" panose="020B0502020202020204" pitchFamily="34" charset="0"/>
              </a:defRPr>
            </a:lvl1pPr>
            <a:lvl2pPr>
              <a:defRPr b="0" i="0">
                <a:latin typeface="Century Gothic" panose="020B0502020202020204" pitchFamily="34" charset="0"/>
              </a:defRPr>
            </a:lvl2pPr>
            <a:lvl3pPr>
              <a:defRPr b="0" i="0">
                <a:latin typeface="Century Gothic" panose="020B0502020202020204" pitchFamily="34" charset="0"/>
              </a:defRPr>
            </a:lvl3pPr>
            <a:lvl4pPr>
              <a:defRPr b="0" i="0">
                <a:latin typeface="Century Gothic" panose="020B0502020202020204" pitchFamily="34" charset="0"/>
              </a:defRPr>
            </a:lvl4pPr>
            <a:lvl5pPr>
              <a:defRPr b="0" i="0">
                <a:latin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782CAD9C-48A8-8B33-B13C-759AB1643104}"/>
              </a:ext>
            </a:extLst>
          </p:cNvPr>
          <p:cNvSpPr>
            <a:spLocks noGrp="1"/>
          </p:cNvSpPr>
          <p:nvPr>
            <p:ph type="dt" sz="half" idx="10"/>
          </p:nvPr>
        </p:nvSpPr>
        <p:spPr>
          <a:xfrm>
            <a:off x="4724400" y="6461968"/>
            <a:ext cx="2743200" cy="153888"/>
          </a:xfrm>
          <a:prstGeom prst="rect">
            <a:avLst/>
          </a:prstGeom>
        </p:spPr>
        <p:txBody>
          <a:bodyPr lIns="0" tIns="0" rIns="0" bIns="0">
            <a:spAutoFit/>
          </a:bodyPr>
          <a:lstStyle>
            <a:lvl1pPr algn="ctr">
              <a:defRPr b="0" i="0">
                <a:solidFill>
                  <a:schemeClr val="bg1">
                    <a:lumMod val="65000"/>
                  </a:schemeClr>
                </a:solidFill>
                <a:latin typeface="Garamond" panose="02020404030301010803" pitchFamily="18" charset="0"/>
                <a:cs typeface="Arial" panose="020B0604020202020204" pitchFamily="34" charset="0"/>
              </a:defRPr>
            </a:lvl1pPr>
          </a:lstStyle>
          <a:p>
            <a:fld id="{4456D86D-1918-AD42-800D-140135D48AF5}" type="datetime3">
              <a:rPr lang="en-IN" smtClean="0"/>
              <a:t>6 May 2026</a:t>
            </a:fld>
            <a:endParaRPr lang="en-US" dirty="0"/>
          </a:p>
        </p:txBody>
      </p:sp>
      <p:sp>
        <p:nvSpPr>
          <p:cNvPr id="6" name="Footer Placeholder 4">
            <a:extLst>
              <a:ext uri="{FF2B5EF4-FFF2-40B4-BE49-F238E27FC236}">
                <a16:creationId xmlns:a16="http://schemas.microsoft.com/office/drawing/2014/main" id="{2BD742C1-65A3-C30D-CC60-1D7080D7CCAE}"/>
              </a:ext>
            </a:extLst>
          </p:cNvPr>
          <p:cNvSpPr>
            <a:spLocks noGrp="1"/>
          </p:cNvSpPr>
          <p:nvPr>
            <p:ph type="ftr" sz="quarter" idx="11"/>
          </p:nvPr>
        </p:nvSpPr>
        <p:spPr>
          <a:xfrm>
            <a:off x="838200" y="6461968"/>
            <a:ext cx="3843704" cy="153888"/>
          </a:xfrm>
        </p:spPr>
        <p:txBody>
          <a:bodyPr vert="horz" wrap="square" lIns="0" tIns="0" rIns="0" bIns="0" rtlCol="0" anchor="ctr">
            <a:spAutoFit/>
          </a:bodyPr>
          <a:lstStyle>
            <a:lvl1pPr algn="l">
              <a:defRPr lang="en-IN" b="0" i="0" smtClean="0">
                <a:latin typeface="Garamond" panose="02020404030301010803" pitchFamily="18" charset="0"/>
                <a:cs typeface="Arial" panose="020B0604020202020204" pitchFamily="34" charset="0"/>
              </a:defRPr>
            </a:lvl1pPr>
          </a:lstStyle>
          <a:p>
            <a:r>
              <a:rPr lang="en-IN" dirty="0"/>
              <a:t>CONFIDENTIAL</a:t>
            </a:r>
          </a:p>
        </p:txBody>
      </p:sp>
    </p:spTree>
    <p:extLst>
      <p:ext uri="{BB962C8B-B14F-4D97-AF65-F5344CB8AC3E}">
        <p14:creationId xmlns:p14="http://schemas.microsoft.com/office/powerpoint/2010/main" val="864963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913DA-9BD6-4EFD-9346-859702E3D61C}"/>
              </a:ext>
            </a:extLst>
          </p:cNvPr>
          <p:cNvSpPr>
            <a:spLocks noGrp="1"/>
          </p:cNvSpPr>
          <p:nvPr>
            <p:ph type="title"/>
          </p:nvPr>
        </p:nvSpPr>
        <p:spPr>
          <a:xfrm>
            <a:off x="838200" y="411489"/>
            <a:ext cx="10515600" cy="480131"/>
          </a:xfrm>
        </p:spPr>
        <p:txBody>
          <a:bodyPr vert="horz" lIns="90000" tIns="45720" rIns="91440" bIns="45720" rtlCol="0" anchor="b">
            <a:spAutoFit/>
          </a:bodyPr>
          <a:lstStyle>
            <a:lvl1pPr>
              <a:defRPr lang="en-US" sz="2800" b="1" dirty="0">
                <a:solidFill>
                  <a:schemeClr val="tx1"/>
                </a:solidFill>
              </a:defRPr>
            </a:lvl1pPr>
          </a:lstStyle>
          <a:p>
            <a:pPr lvl="0"/>
            <a:r>
              <a:rPr lang="en-US" dirty="0"/>
              <a:t>Click to edit Master title style</a:t>
            </a:r>
          </a:p>
        </p:txBody>
      </p:sp>
      <p:sp>
        <p:nvSpPr>
          <p:cNvPr id="9" name="Slide Number Placeholder 5">
            <a:extLst>
              <a:ext uri="{FF2B5EF4-FFF2-40B4-BE49-F238E27FC236}">
                <a16:creationId xmlns:a16="http://schemas.microsoft.com/office/drawing/2014/main" id="{2EF58AFD-780B-CF45-9BAB-90411DEDD5E7}"/>
              </a:ext>
            </a:extLst>
          </p:cNvPr>
          <p:cNvSpPr>
            <a:spLocks noGrp="1"/>
          </p:cNvSpPr>
          <p:nvPr>
            <p:ph type="sldNum" sz="quarter" idx="12"/>
          </p:nvPr>
        </p:nvSpPr>
        <p:spPr>
          <a:xfrm>
            <a:off x="8610600" y="6461968"/>
            <a:ext cx="2743200" cy="153888"/>
          </a:xfrm>
        </p:spPr>
        <p:txBody>
          <a:bodyPr lIns="0" tIns="0" rIns="0" bIns="0">
            <a:spAutoFit/>
          </a:bodyPr>
          <a:lstStyle>
            <a:lvl1pPr>
              <a:defRPr b="0" i="0" spc="0">
                <a:solidFill>
                  <a:schemeClr val="bg1">
                    <a:lumMod val="65000"/>
                  </a:schemeClr>
                </a:solidFill>
                <a:latin typeface="Garamond" panose="02020404030301010803" pitchFamily="18" charset="0"/>
                <a:cs typeface="Arial" panose="020B0604020202020204" pitchFamily="34" charset="0"/>
              </a:defRPr>
            </a:lvl1pPr>
          </a:lstStyle>
          <a:p>
            <a:fld id="{2F82BEDF-68CB-494D-95C2-E15CBC927B52}" type="slidenum">
              <a:rPr lang="en-US" smtClean="0"/>
              <a:pPr/>
              <a:t>‹#›</a:t>
            </a:fld>
            <a:endParaRPr lang="en-US" dirty="0"/>
          </a:p>
        </p:txBody>
      </p:sp>
      <p:sp>
        <p:nvSpPr>
          <p:cNvPr id="4" name="Text Placeholder 2">
            <a:extLst>
              <a:ext uri="{FF2B5EF4-FFF2-40B4-BE49-F238E27FC236}">
                <a16:creationId xmlns:a16="http://schemas.microsoft.com/office/drawing/2014/main" id="{6BA6C0AE-9331-BEAD-1CFC-DEC430259454}"/>
              </a:ext>
            </a:extLst>
          </p:cNvPr>
          <p:cNvSpPr>
            <a:spLocks noGrp="1"/>
          </p:cNvSpPr>
          <p:nvPr>
            <p:ph idx="1"/>
          </p:nvPr>
        </p:nvSpPr>
        <p:spPr>
          <a:xfrm>
            <a:off x="838200" y="1825625"/>
            <a:ext cx="10515600" cy="1323439"/>
          </a:xfrm>
          <a:prstGeom prst="rect">
            <a:avLst/>
          </a:prstGeom>
        </p:spPr>
        <p:txBody>
          <a:bodyPr vert="horz" lIns="91440" tIns="45720" rIns="91440" bIns="45720" rtlCol="0">
            <a:spAutoFit/>
          </a:bodyPr>
          <a:lstStyle>
            <a:lvl1pPr>
              <a:defRPr b="0" i="0">
                <a:latin typeface="Century Gothic" panose="020B0502020202020204" pitchFamily="34" charset="0"/>
              </a:defRPr>
            </a:lvl1pPr>
            <a:lvl2pPr>
              <a:defRPr b="0" i="0">
                <a:latin typeface="Century Gothic" panose="020B0502020202020204" pitchFamily="34" charset="0"/>
              </a:defRPr>
            </a:lvl2pPr>
            <a:lvl3pPr>
              <a:defRPr b="0" i="0">
                <a:latin typeface="Century Gothic" panose="020B0502020202020204" pitchFamily="34" charset="0"/>
              </a:defRPr>
            </a:lvl3pPr>
            <a:lvl4pPr>
              <a:defRPr b="0" i="0">
                <a:latin typeface="Century Gothic" panose="020B0502020202020204" pitchFamily="34" charset="0"/>
              </a:defRPr>
            </a:lvl4pPr>
            <a:lvl5pPr>
              <a:defRPr b="0" i="0">
                <a:latin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782CAD9C-48A8-8B33-B13C-759AB1643104}"/>
              </a:ext>
            </a:extLst>
          </p:cNvPr>
          <p:cNvSpPr>
            <a:spLocks noGrp="1"/>
          </p:cNvSpPr>
          <p:nvPr>
            <p:ph type="dt" sz="half" idx="10"/>
          </p:nvPr>
        </p:nvSpPr>
        <p:spPr>
          <a:xfrm>
            <a:off x="4724400" y="6461968"/>
            <a:ext cx="2743200" cy="153888"/>
          </a:xfrm>
          <a:prstGeom prst="rect">
            <a:avLst/>
          </a:prstGeom>
        </p:spPr>
        <p:txBody>
          <a:bodyPr lIns="0" tIns="0" rIns="0" bIns="0">
            <a:spAutoFit/>
          </a:bodyPr>
          <a:lstStyle>
            <a:lvl1pPr algn="ctr">
              <a:defRPr b="0" i="0">
                <a:solidFill>
                  <a:schemeClr val="bg1">
                    <a:lumMod val="65000"/>
                  </a:schemeClr>
                </a:solidFill>
                <a:latin typeface="Garamond" panose="02020404030301010803" pitchFamily="18" charset="0"/>
                <a:cs typeface="Arial" panose="020B0604020202020204" pitchFamily="34" charset="0"/>
              </a:defRPr>
            </a:lvl1pPr>
          </a:lstStyle>
          <a:p>
            <a:fld id="{20F98B33-5208-B14A-B157-CE039FBF0346}" type="datetime3">
              <a:rPr lang="en-IN" smtClean="0"/>
              <a:t>6 May 2026</a:t>
            </a:fld>
            <a:endParaRPr lang="en-US" dirty="0"/>
          </a:p>
        </p:txBody>
      </p:sp>
      <p:sp>
        <p:nvSpPr>
          <p:cNvPr id="6" name="Footer Placeholder 4">
            <a:extLst>
              <a:ext uri="{FF2B5EF4-FFF2-40B4-BE49-F238E27FC236}">
                <a16:creationId xmlns:a16="http://schemas.microsoft.com/office/drawing/2014/main" id="{2BD742C1-65A3-C30D-CC60-1D7080D7CCAE}"/>
              </a:ext>
            </a:extLst>
          </p:cNvPr>
          <p:cNvSpPr>
            <a:spLocks noGrp="1"/>
          </p:cNvSpPr>
          <p:nvPr>
            <p:ph type="ftr" sz="quarter" idx="11"/>
          </p:nvPr>
        </p:nvSpPr>
        <p:spPr>
          <a:xfrm>
            <a:off x="838200" y="6461968"/>
            <a:ext cx="3843704" cy="153888"/>
          </a:xfrm>
        </p:spPr>
        <p:txBody>
          <a:bodyPr vert="horz" wrap="square" lIns="0" tIns="0" rIns="0" bIns="0" rtlCol="0" anchor="ctr">
            <a:spAutoFit/>
          </a:bodyPr>
          <a:lstStyle>
            <a:lvl1pPr algn="l">
              <a:defRPr lang="en-IN" b="0" i="0" smtClean="0">
                <a:latin typeface="Garamond" panose="02020404030301010803" pitchFamily="18" charset="0"/>
                <a:cs typeface="Arial" panose="020B0604020202020204" pitchFamily="34" charset="0"/>
              </a:defRPr>
            </a:lvl1pPr>
          </a:lstStyle>
          <a:p>
            <a:r>
              <a:rPr lang="en-IN" dirty="0"/>
              <a:t>CONFIDENTIAL</a:t>
            </a:r>
          </a:p>
        </p:txBody>
      </p:sp>
      <p:cxnSp>
        <p:nvCxnSpPr>
          <p:cNvPr id="3" name="Straight Connector 2">
            <a:extLst>
              <a:ext uri="{FF2B5EF4-FFF2-40B4-BE49-F238E27FC236}">
                <a16:creationId xmlns:a16="http://schemas.microsoft.com/office/drawing/2014/main" id="{EF5D2A82-2924-CDE6-38BB-B2A7D6C52FC3}"/>
              </a:ext>
            </a:extLst>
          </p:cNvPr>
          <p:cNvCxnSpPr>
            <a:cxnSpLocks/>
          </p:cNvCxnSpPr>
          <p:nvPr userDrawn="1"/>
        </p:nvCxnSpPr>
        <p:spPr>
          <a:xfrm>
            <a:off x="838200" y="924775"/>
            <a:ext cx="105156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122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913DA-9BD6-4EFD-9346-859702E3D61C}"/>
              </a:ext>
            </a:extLst>
          </p:cNvPr>
          <p:cNvSpPr>
            <a:spLocks noGrp="1"/>
          </p:cNvSpPr>
          <p:nvPr>
            <p:ph type="title"/>
          </p:nvPr>
        </p:nvSpPr>
        <p:spPr>
          <a:xfrm>
            <a:off x="838200" y="1040478"/>
            <a:ext cx="10515600" cy="923330"/>
          </a:xfrm>
        </p:spPr>
        <p:txBody>
          <a:bodyPr vert="horz" lIns="90000" tIns="45720" rIns="91440" bIns="45720" rtlCol="0" anchor="t">
            <a:spAutoFit/>
          </a:bodyPr>
          <a:lstStyle>
            <a:lvl1pPr>
              <a:defRPr lang="en-US" sz="6000" b="1" dirty="0">
                <a:solidFill>
                  <a:schemeClr val="tx1"/>
                </a:solidFill>
              </a:defRPr>
            </a:lvl1pPr>
          </a:lstStyle>
          <a:p>
            <a:pPr lvl="0"/>
            <a:r>
              <a:rPr lang="en-US" dirty="0"/>
              <a:t>Click to edit Master title style</a:t>
            </a:r>
          </a:p>
        </p:txBody>
      </p:sp>
      <p:sp>
        <p:nvSpPr>
          <p:cNvPr id="9" name="Slide Number Placeholder 5">
            <a:extLst>
              <a:ext uri="{FF2B5EF4-FFF2-40B4-BE49-F238E27FC236}">
                <a16:creationId xmlns:a16="http://schemas.microsoft.com/office/drawing/2014/main" id="{2EF58AFD-780B-CF45-9BAB-90411DEDD5E7}"/>
              </a:ext>
            </a:extLst>
          </p:cNvPr>
          <p:cNvSpPr>
            <a:spLocks noGrp="1"/>
          </p:cNvSpPr>
          <p:nvPr>
            <p:ph type="sldNum" sz="quarter" idx="12"/>
          </p:nvPr>
        </p:nvSpPr>
        <p:spPr>
          <a:xfrm>
            <a:off x="8610600" y="6461968"/>
            <a:ext cx="2743200" cy="153888"/>
          </a:xfrm>
        </p:spPr>
        <p:txBody>
          <a:bodyPr lIns="0" tIns="0" rIns="0" bIns="0">
            <a:spAutoFit/>
          </a:bodyPr>
          <a:lstStyle>
            <a:lvl1pPr>
              <a:defRPr b="0" i="0" spc="0">
                <a:solidFill>
                  <a:schemeClr val="bg1">
                    <a:lumMod val="65000"/>
                  </a:schemeClr>
                </a:solidFill>
                <a:latin typeface="Garamond" panose="02020404030301010803" pitchFamily="18" charset="0"/>
                <a:cs typeface="Arial" panose="020B0604020202020204" pitchFamily="34" charset="0"/>
              </a:defRPr>
            </a:lvl1pPr>
          </a:lstStyle>
          <a:p>
            <a:fld id="{2F82BEDF-68CB-494D-95C2-E15CBC927B52}" type="slidenum">
              <a:rPr lang="en-US" smtClean="0"/>
              <a:pPr/>
              <a:t>‹#›</a:t>
            </a:fld>
            <a:endParaRPr lang="en-US" dirty="0"/>
          </a:p>
        </p:txBody>
      </p:sp>
      <p:sp>
        <p:nvSpPr>
          <p:cNvPr id="4" name="Text Placeholder 2">
            <a:extLst>
              <a:ext uri="{FF2B5EF4-FFF2-40B4-BE49-F238E27FC236}">
                <a16:creationId xmlns:a16="http://schemas.microsoft.com/office/drawing/2014/main" id="{6BA6C0AE-9331-BEAD-1CFC-DEC430259454}"/>
              </a:ext>
            </a:extLst>
          </p:cNvPr>
          <p:cNvSpPr>
            <a:spLocks noGrp="1"/>
          </p:cNvSpPr>
          <p:nvPr>
            <p:ph idx="1"/>
          </p:nvPr>
        </p:nvSpPr>
        <p:spPr>
          <a:xfrm>
            <a:off x="4681904" y="2227729"/>
            <a:ext cx="6671896" cy="1323439"/>
          </a:xfrm>
          <a:prstGeom prst="rect">
            <a:avLst/>
          </a:prstGeom>
        </p:spPr>
        <p:txBody>
          <a:bodyPr vert="horz" wrap="square" lIns="91440" tIns="45720" rIns="91440" bIns="45720" rtlCol="0">
            <a:spAutoFit/>
          </a:bodyPr>
          <a:lstStyle>
            <a:lvl1pPr>
              <a:defRPr b="0" i="0">
                <a:latin typeface="Century Gothic" panose="020B0502020202020204" pitchFamily="34" charset="0"/>
              </a:defRPr>
            </a:lvl1pPr>
            <a:lvl2pPr>
              <a:defRPr b="0" i="0">
                <a:latin typeface="Century Gothic" panose="020B0502020202020204" pitchFamily="34" charset="0"/>
              </a:defRPr>
            </a:lvl2pPr>
            <a:lvl3pPr>
              <a:defRPr b="0" i="0">
                <a:latin typeface="Century Gothic" panose="020B0502020202020204" pitchFamily="34" charset="0"/>
              </a:defRPr>
            </a:lvl3pPr>
            <a:lvl4pPr>
              <a:defRPr b="0" i="0">
                <a:latin typeface="Century Gothic" panose="020B0502020202020204" pitchFamily="34" charset="0"/>
              </a:defRPr>
            </a:lvl4pPr>
            <a:lvl5pPr>
              <a:defRPr b="0" i="0">
                <a:latin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782CAD9C-48A8-8B33-B13C-759AB1643104}"/>
              </a:ext>
            </a:extLst>
          </p:cNvPr>
          <p:cNvSpPr>
            <a:spLocks noGrp="1"/>
          </p:cNvSpPr>
          <p:nvPr>
            <p:ph type="dt" sz="half" idx="10"/>
          </p:nvPr>
        </p:nvSpPr>
        <p:spPr>
          <a:xfrm>
            <a:off x="4724400" y="6461968"/>
            <a:ext cx="2743200" cy="153888"/>
          </a:xfrm>
          <a:prstGeom prst="rect">
            <a:avLst/>
          </a:prstGeom>
        </p:spPr>
        <p:txBody>
          <a:bodyPr lIns="0" tIns="0" rIns="0" bIns="0">
            <a:spAutoFit/>
          </a:bodyPr>
          <a:lstStyle>
            <a:lvl1pPr algn="ctr">
              <a:defRPr b="0" i="0">
                <a:solidFill>
                  <a:schemeClr val="bg1">
                    <a:lumMod val="65000"/>
                  </a:schemeClr>
                </a:solidFill>
                <a:latin typeface="Garamond" panose="02020404030301010803" pitchFamily="18" charset="0"/>
                <a:cs typeface="Arial" panose="020B0604020202020204" pitchFamily="34" charset="0"/>
              </a:defRPr>
            </a:lvl1pPr>
          </a:lstStyle>
          <a:p>
            <a:fld id="{5523A627-E2CD-9049-8C88-1F7C14FE6098}" type="datetime3">
              <a:rPr lang="en-IN" smtClean="0"/>
              <a:t>6 May 2026</a:t>
            </a:fld>
            <a:endParaRPr lang="en-US" dirty="0"/>
          </a:p>
        </p:txBody>
      </p:sp>
      <p:sp>
        <p:nvSpPr>
          <p:cNvPr id="6" name="Footer Placeholder 4">
            <a:extLst>
              <a:ext uri="{FF2B5EF4-FFF2-40B4-BE49-F238E27FC236}">
                <a16:creationId xmlns:a16="http://schemas.microsoft.com/office/drawing/2014/main" id="{2BD742C1-65A3-C30D-CC60-1D7080D7CCAE}"/>
              </a:ext>
            </a:extLst>
          </p:cNvPr>
          <p:cNvSpPr>
            <a:spLocks noGrp="1"/>
          </p:cNvSpPr>
          <p:nvPr>
            <p:ph type="ftr" sz="quarter" idx="11"/>
          </p:nvPr>
        </p:nvSpPr>
        <p:spPr>
          <a:xfrm>
            <a:off x="838200" y="6461968"/>
            <a:ext cx="3843704" cy="153888"/>
          </a:xfrm>
        </p:spPr>
        <p:txBody>
          <a:bodyPr vert="horz" wrap="square" lIns="0" tIns="0" rIns="0" bIns="0" rtlCol="0" anchor="ctr">
            <a:spAutoFit/>
          </a:bodyPr>
          <a:lstStyle>
            <a:lvl1pPr algn="l">
              <a:defRPr lang="en-IN" b="0" i="0" smtClean="0">
                <a:latin typeface="Garamond" panose="02020404030301010803" pitchFamily="18" charset="0"/>
                <a:cs typeface="Arial" panose="020B0604020202020204" pitchFamily="34" charset="0"/>
              </a:defRPr>
            </a:lvl1pPr>
          </a:lstStyle>
          <a:p>
            <a:r>
              <a:rPr lang="en-IN" dirty="0"/>
              <a:t>CONFIDENTIAL</a:t>
            </a:r>
          </a:p>
        </p:txBody>
      </p:sp>
    </p:spTree>
    <p:extLst>
      <p:ext uri="{BB962C8B-B14F-4D97-AF65-F5344CB8AC3E}">
        <p14:creationId xmlns:p14="http://schemas.microsoft.com/office/powerpoint/2010/main" val="2342913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913DA-9BD6-4EFD-9346-859702E3D61C}"/>
              </a:ext>
            </a:extLst>
          </p:cNvPr>
          <p:cNvSpPr>
            <a:spLocks noGrp="1"/>
          </p:cNvSpPr>
          <p:nvPr>
            <p:ph type="title"/>
          </p:nvPr>
        </p:nvSpPr>
        <p:spPr>
          <a:xfrm>
            <a:off x="838200" y="1040478"/>
            <a:ext cx="10515600" cy="590931"/>
          </a:xfrm>
        </p:spPr>
        <p:txBody>
          <a:bodyPr vert="horz" lIns="90000" tIns="45720" rIns="91440" bIns="45720" rtlCol="0" anchor="b">
            <a:spAutoFit/>
          </a:bodyPr>
          <a:lstStyle>
            <a:lvl1pPr>
              <a:defRPr lang="en-US" b="1" dirty="0">
                <a:solidFill>
                  <a:schemeClr val="tx1"/>
                </a:solidFill>
              </a:defRPr>
            </a:lvl1pPr>
          </a:lstStyle>
          <a:p>
            <a:pPr lvl="0"/>
            <a:r>
              <a:rPr lang="en-US" dirty="0"/>
              <a:t>Click to edit Master title style</a:t>
            </a:r>
          </a:p>
        </p:txBody>
      </p:sp>
      <p:sp>
        <p:nvSpPr>
          <p:cNvPr id="9" name="Slide Number Placeholder 5">
            <a:extLst>
              <a:ext uri="{FF2B5EF4-FFF2-40B4-BE49-F238E27FC236}">
                <a16:creationId xmlns:a16="http://schemas.microsoft.com/office/drawing/2014/main" id="{2EF58AFD-780B-CF45-9BAB-90411DEDD5E7}"/>
              </a:ext>
            </a:extLst>
          </p:cNvPr>
          <p:cNvSpPr>
            <a:spLocks noGrp="1"/>
          </p:cNvSpPr>
          <p:nvPr>
            <p:ph type="sldNum" sz="quarter" idx="12"/>
          </p:nvPr>
        </p:nvSpPr>
        <p:spPr>
          <a:xfrm>
            <a:off x="8610600" y="6461968"/>
            <a:ext cx="2743200" cy="153888"/>
          </a:xfrm>
        </p:spPr>
        <p:txBody>
          <a:bodyPr lIns="0" tIns="0" rIns="0" bIns="0">
            <a:spAutoFit/>
          </a:bodyPr>
          <a:lstStyle>
            <a:lvl1pPr>
              <a:defRPr b="0" i="0" spc="0">
                <a:solidFill>
                  <a:schemeClr val="bg1">
                    <a:lumMod val="65000"/>
                  </a:schemeClr>
                </a:solidFill>
                <a:latin typeface="Garamond" panose="02020404030301010803" pitchFamily="18" charset="0"/>
                <a:cs typeface="Arial" panose="020B0604020202020204" pitchFamily="34" charset="0"/>
              </a:defRPr>
            </a:lvl1pPr>
          </a:lstStyle>
          <a:p>
            <a:fld id="{2F82BEDF-68CB-494D-95C2-E15CBC927B52}" type="slidenum">
              <a:rPr lang="en-US" smtClean="0"/>
              <a:pPr/>
              <a:t>‹#›</a:t>
            </a:fld>
            <a:endParaRPr lang="en-US" dirty="0"/>
          </a:p>
        </p:txBody>
      </p:sp>
      <p:sp>
        <p:nvSpPr>
          <p:cNvPr id="4" name="Text Placeholder 2">
            <a:extLst>
              <a:ext uri="{FF2B5EF4-FFF2-40B4-BE49-F238E27FC236}">
                <a16:creationId xmlns:a16="http://schemas.microsoft.com/office/drawing/2014/main" id="{6BA6C0AE-9331-BEAD-1CFC-DEC430259454}"/>
              </a:ext>
            </a:extLst>
          </p:cNvPr>
          <p:cNvSpPr>
            <a:spLocks noGrp="1"/>
          </p:cNvSpPr>
          <p:nvPr>
            <p:ph idx="1"/>
          </p:nvPr>
        </p:nvSpPr>
        <p:spPr>
          <a:xfrm>
            <a:off x="838200" y="1825625"/>
            <a:ext cx="10515600" cy="1323439"/>
          </a:xfrm>
          <a:prstGeom prst="rect">
            <a:avLst/>
          </a:prstGeom>
        </p:spPr>
        <p:txBody>
          <a:bodyPr vert="horz" lIns="91440" tIns="45720" rIns="91440" bIns="45720" rtlCol="0">
            <a:spAutoFit/>
          </a:bodyPr>
          <a:lstStyle>
            <a:lvl1pPr>
              <a:defRPr b="0" i="0">
                <a:latin typeface="Century Gothic" panose="020B0502020202020204" pitchFamily="34" charset="0"/>
              </a:defRPr>
            </a:lvl1pPr>
            <a:lvl2pPr>
              <a:defRPr b="0" i="0">
                <a:latin typeface="Century Gothic" panose="020B0502020202020204" pitchFamily="34" charset="0"/>
              </a:defRPr>
            </a:lvl2pPr>
            <a:lvl3pPr>
              <a:defRPr b="0" i="0">
                <a:latin typeface="Century Gothic" panose="020B0502020202020204" pitchFamily="34" charset="0"/>
              </a:defRPr>
            </a:lvl3pPr>
            <a:lvl4pPr>
              <a:defRPr b="0" i="0">
                <a:latin typeface="Century Gothic" panose="020B0502020202020204" pitchFamily="34" charset="0"/>
              </a:defRPr>
            </a:lvl4pPr>
            <a:lvl5pPr>
              <a:defRPr b="0" i="0">
                <a:latin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782CAD9C-48A8-8B33-B13C-759AB1643104}"/>
              </a:ext>
            </a:extLst>
          </p:cNvPr>
          <p:cNvSpPr>
            <a:spLocks noGrp="1"/>
          </p:cNvSpPr>
          <p:nvPr>
            <p:ph type="dt" sz="half" idx="10"/>
          </p:nvPr>
        </p:nvSpPr>
        <p:spPr>
          <a:xfrm>
            <a:off x="4724400" y="6461968"/>
            <a:ext cx="2743200" cy="153888"/>
          </a:xfrm>
          <a:prstGeom prst="rect">
            <a:avLst/>
          </a:prstGeom>
        </p:spPr>
        <p:txBody>
          <a:bodyPr lIns="0" tIns="0" rIns="0" bIns="0">
            <a:spAutoFit/>
          </a:bodyPr>
          <a:lstStyle>
            <a:lvl1pPr algn="ctr">
              <a:defRPr b="0" i="0">
                <a:solidFill>
                  <a:schemeClr val="bg1">
                    <a:lumMod val="65000"/>
                  </a:schemeClr>
                </a:solidFill>
                <a:latin typeface="Garamond" panose="02020404030301010803" pitchFamily="18" charset="0"/>
                <a:cs typeface="Arial" panose="020B0604020202020204" pitchFamily="34" charset="0"/>
              </a:defRPr>
            </a:lvl1pPr>
          </a:lstStyle>
          <a:p>
            <a:fld id="{513ED036-4AD1-E247-A6F8-E0F404636FFF}" type="datetime3">
              <a:rPr lang="en-IN" smtClean="0"/>
              <a:t>6 May 2026</a:t>
            </a:fld>
            <a:endParaRPr lang="en-US" dirty="0"/>
          </a:p>
        </p:txBody>
      </p:sp>
      <p:sp>
        <p:nvSpPr>
          <p:cNvPr id="6" name="Footer Placeholder 4">
            <a:extLst>
              <a:ext uri="{FF2B5EF4-FFF2-40B4-BE49-F238E27FC236}">
                <a16:creationId xmlns:a16="http://schemas.microsoft.com/office/drawing/2014/main" id="{2BD742C1-65A3-C30D-CC60-1D7080D7CCAE}"/>
              </a:ext>
            </a:extLst>
          </p:cNvPr>
          <p:cNvSpPr>
            <a:spLocks noGrp="1"/>
          </p:cNvSpPr>
          <p:nvPr>
            <p:ph type="ftr" sz="quarter" idx="11"/>
          </p:nvPr>
        </p:nvSpPr>
        <p:spPr>
          <a:xfrm>
            <a:off x="838200" y="6461968"/>
            <a:ext cx="3843704" cy="153888"/>
          </a:xfrm>
        </p:spPr>
        <p:txBody>
          <a:bodyPr vert="horz" wrap="square" lIns="0" tIns="0" rIns="0" bIns="0" rtlCol="0" anchor="ctr">
            <a:spAutoFit/>
          </a:bodyPr>
          <a:lstStyle>
            <a:lvl1pPr algn="l">
              <a:defRPr lang="en-IN" b="0" i="0" smtClean="0">
                <a:latin typeface="Garamond" panose="02020404030301010803" pitchFamily="18" charset="0"/>
                <a:cs typeface="Arial" panose="020B0604020202020204" pitchFamily="34" charset="0"/>
              </a:defRPr>
            </a:lvl1pPr>
          </a:lstStyle>
          <a:p>
            <a:r>
              <a:rPr lang="en-IN" dirty="0"/>
              <a:t>CONFIDENTIAL</a:t>
            </a:r>
          </a:p>
        </p:txBody>
      </p:sp>
    </p:spTree>
    <p:extLst>
      <p:ext uri="{BB962C8B-B14F-4D97-AF65-F5344CB8AC3E}">
        <p14:creationId xmlns:p14="http://schemas.microsoft.com/office/powerpoint/2010/main" val="663731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863FF1A5-D8F8-4F42-98BE-5129991A67A0}"/>
              </a:ext>
            </a:extLst>
          </p:cNvPr>
          <p:cNvSpPr>
            <a:spLocks noGrp="1"/>
          </p:cNvSpPr>
          <p:nvPr>
            <p:ph type="title" hasCustomPrompt="1"/>
          </p:nvPr>
        </p:nvSpPr>
        <p:spPr>
          <a:xfrm>
            <a:off x="4808285" y="731967"/>
            <a:ext cx="2575431" cy="1089529"/>
          </a:xfrm>
        </p:spPr>
        <p:txBody>
          <a:bodyPr vert="horz" lIns="90000" tIns="45720" rIns="91440" bIns="45720" rtlCol="0" anchor="ctr">
            <a:spAutoFit/>
          </a:bodyPr>
          <a:lstStyle>
            <a:lvl1pPr algn="ctr">
              <a:defRPr lang="en-US" sz="3600" b="0" i="0" dirty="0">
                <a:solidFill>
                  <a:schemeClr val="tx1"/>
                </a:solidFill>
                <a:latin typeface="Times New Roman" panose="02020603050405020304" pitchFamily="18" charset="0"/>
                <a:cs typeface="Times New Roman" panose="02020603050405020304" pitchFamily="18" charset="0"/>
              </a:defRPr>
            </a:lvl1pPr>
          </a:lstStyle>
          <a:p>
            <a:pPr lvl="0"/>
            <a:r>
              <a:rPr lang="en-US" dirty="0"/>
              <a:t>Click to edit title</a:t>
            </a:r>
          </a:p>
        </p:txBody>
      </p:sp>
      <p:sp>
        <p:nvSpPr>
          <p:cNvPr id="15" name="Date Placeholder 3">
            <a:extLst>
              <a:ext uri="{FF2B5EF4-FFF2-40B4-BE49-F238E27FC236}">
                <a16:creationId xmlns:a16="http://schemas.microsoft.com/office/drawing/2014/main" id="{28EEE9CF-FD6A-EE4A-B0F4-A316EB7E168F}"/>
              </a:ext>
            </a:extLst>
          </p:cNvPr>
          <p:cNvSpPr>
            <a:spLocks noGrp="1"/>
          </p:cNvSpPr>
          <p:nvPr>
            <p:ph type="dt" sz="half" idx="10"/>
          </p:nvPr>
        </p:nvSpPr>
        <p:spPr>
          <a:xfrm>
            <a:off x="4724400" y="6461968"/>
            <a:ext cx="2743200" cy="153888"/>
          </a:xfrm>
          <a:prstGeom prst="rect">
            <a:avLst/>
          </a:prstGeom>
        </p:spPr>
        <p:txBody>
          <a:bodyPr lIns="0" tIns="0" rIns="0" bIns="0">
            <a:spAutoFit/>
          </a:bodyPr>
          <a:lstStyle>
            <a:lvl1pPr algn="ctr">
              <a:defRPr b="0" i="0">
                <a:solidFill>
                  <a:schemeClr val="bg1">
                    <a:lumMod val="65000"/>
                  </a:schemeClr>
                </a:solidFill>
                <a:latin typeface="Garamond" panose="02020404030301010803" pitchFamily="18" charset="0"/>
              </a:defRPr>
            </a:lvl1pPr>
          </a:lstStyle>
          <a:p>
            <a:fld id="{B609714C-1813-5A48-841A-83781080A660}" type="datetime3">
              <a:rPr lang="en-IN" smtClean="0"/>
              <a:t>6 May 2026</a:t>
            </a:fld>
            <a:endParaRPr lang="en-US" dirty="0"/>
          </a:p>
        </p:txBody>
      </p:sp>
      <p:sp>
        <p:nvSpPr>
          <p:cNvPr id="17" name="Slide Number Placeholder 5">
            <a:extLst>
              <a:ext uri="{FF2B5EF4-FFF2-40B4-BE49-F238E27FC236}">
                <a16:creationId xmlns:a16="http://schemas.microsoft.com/office/drawing/2014/main" id="{448A1D5D-0E77-A84E-97A7-7CD465C6CBA0}"/>
              </a:ext>
            </a:extLst>
          </p:cNvPr>
          <p:cNvSpPr>
            <a:spLocks noGrp="1"/>
          </p:cNvSpPr>
          <p:nvPr>
            <p:ph type="sldNum" sz="quarter" idx="12"/>
          </p:nvPr>
        </p:nvSpPr>
        <p:spPr>
          <a:xfrm>
            <a:off x="8610600" y="6461968"/>
            <a:ext cx="2743200" cy="153888"/>
          </a:xfrm>
        </p:spPr>
        <p:txBody>
          <a:bodyPr lIns="0" tIns="0" rIns="0" bIns="0">
            <a:spAutoFit/>
          </a:bodyPr>
          <a:lstStyle>
            <a:lvl1pPr>
              <a:defRPr b="0" i="0">
                <a:solidFill>
                  <a:schemeClr val="bg1">
                    <a:lumMod val="65000"/>
                  </a:schemeClr>
                </a:solidFill>
                <a:latin typeface="Garamond" panose="02020404030301010803" pitchFamily="18" charset="0"/>
              </a:defRPr>
            </a:lvl1pPr>
          </a:lstStyle>
          <a:p>
            <a:fld id="{2F82BEDF-68CB-494D-95C2-E15CBC927B52}" type="slidenum">
              <a:rPr lang="en-US" smtClean="0"/>
              <a:pPr/>
              <a:t>‹#›</a:t>
            </a:fld>
            <a:endParaRPr lang="en-US" dirty="0"/>
          </a:p>
        </p:txBody>
      </p:sp>
      <p:sp>
        <p:nvSpPr>
          <p:cNvPr id="7" name="Text Placeholder 6">
            <a:extLst>
              <a:ext uri="{FF2B5EF4-FFF2-40B4-BE49-F238E27FC236}">
                <a16:creationId xmlns:a16="http://schemas.microsoft.com/office/drawing/2014/main" id="{73096A89-9D2B-F0F3-A37A-D72D9F07261A}"/>
              </a:ext>
            </a:extLst>
          </p:cNvPr>
          <p:cNvSpPr>
            <a:spLocks noGrp="1"/>
          </p:cNvSpPr>
          <p:nvPr>
            <p:ph type="body" sz="quarter" idx="13"/>
          </p:nvPr>
        </p:nvSpPr>
        <p:spPr>
          <a:xfrm>
            <a:off x="838200" y="2560114"/>
            <a:ext cx="10515600" cy="1323439"/>
          </a:xfrm>
        </p:spPr>
        <p:txBody>
          <a:bodyPr>
            <a:spAutoFit/>
          </a:bodyPr>
          <a:lstStyle>
            <a:lvl1pPr>
              <a:defRPr b="0" i="0">
                <a:latin typeface="Century Gothic" panose="020B0502020202020204" pitchFamily="34" charset="0"/>
              </a:defRPr>
            </a:lvl1pPr>
            <a:lvl2pPr>
              <a:defRPr b="0" i="0">
                <a:latin typeface="Century Gothic" panose="020B0502020202020204" pitchFamily="34" charset="0"/>
              </a:defRPr>
            </a:lvl2pPr>
            <a:lvl3pPr>
              <a:defRPr b="0" i="0">
                <a:latin typeface="Century Gothic" panose="020B0502020202020204" pitchFamily="34" charset="0"/>
              </a:defRPr>
            </a:lvl3pPr>
            <a:lvl4pPr>
              <a:defRPr b="0" i="0">
                <a:latin typeface="Century Gothic" panose="020B0502020202020204" pitchFamily="34" charset="0"/>
              </a:defRPr>
            </a:lvl4pPr>
            <a:lvl5pPr>
              <a:defRPr b="0" i="0">
                <a:latin typeface="Century Gothic" panose="020B0502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Footer Placeholder 4">
            <a:extLst>
              <a:ext uri="{FF2B5EF4-FFF2-40B4-BE49-F238E27FC236}">
                <a16:creationId xmlns:a16="http://schemas.microsoft.com/office/drawing/2014/main" id="{600E5CDB-6C2C-C777-7864-38B87D8F7713}"/>
              </a:ext>
            </a:extLst>
          </p:cNvPr>
          <p:cNvSpPr>
            <a:spLocks noGrp="1"/>
          </p:cNvSpPr>
          <p:nvPr>
            <p:ph type="ftr" sz="quarter" idx="11"/>
          </p:nvPr>
        </p:nvSpPr>
        <p:spPr>
          <a:xfrm>
            <a:off x="838200" y="6461968"/>
            <a:ext cx="3843704" cy="153888"/>
          </a:xfrm>
        </p:spPr>
        <p:txBody>
          <a:bodyPr vert="horz" wrap="square" lIns="0" tIns="0" rIns="0" bIns="0" rtlCol="0" anchor="ctr">
            <a:spAutoFit/>
          </a:bodyPr>
          <a:lstStyle>
            <a:lvl1pPr algn="l">
              <a:defRPr lang="en-IN" b="0" i="0" smtClean="0">
                <a:latin typeface="Garamond" panose="02020404030301010803" pitchFamily="18" charset="0"/>
                <a:cs typeface="Arial Narrow" panose="020B0604020202020204" pitchFamily="34" charset="0"/>
              </a:defRPr>
            </a:lvl1pPr>
          </a:lstStyle>
          <a:p>
            <a:r>
              <a:rPr lang="en-IN" dirty="0"/>
              <a:t>CONFIDENTIAL</a:t>
            </a:r>
          </a:p>
        </p:txBody>
      </p:sp>
    </p:spTree>
    <p:extLst>
      <p:ext uri="{BB962C8B-B14F-4D97-AF65-F5344CB8AC3E}">
        <p14:creationId xmlns:p14="http://schemas.microsoft.com/office/powerpoint/2010/main" val="3537118957"/>
      </p:ext>
    </p:extLst>
  </p:cSld>
  <p:clrMapOvr>
    <a:masterClrMapping/>
  </p:clrMapOvr>
  <p:extLst>
    <p:ext uri="{DCECCB84-F9BA-43D5-87BE-67443E8EF086}">
      <p15:sldGuideLst xmlns:p15="http://schemas.microsoft.com/office/powerpoint/2012/main">
        <p15:guide id="1" orient="horz" pos="2160">
          <p15:clr>
            <a:srgbClr val="FBAE40"/>
          </p15:clr>
        </p15:guide>
        <p15:guide id="2" pos="4543">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8E81B2-826E-4EC6-AC0C-77EA75CBA8E5}"/>
              </a:ext>
            </a:extLst>
          </p:cNvPr>
          <p:cNvSpPr>
            <a:spLocks noGrp="1"/>
          </p:cNvSpPr>
          <p:nvPr>
            <p:ph type="title"/>
          </p:nvPr>
        </p:nvSpPr>
        <p:spPr>
          <a:xfrm>
            <a:off x="838200" y="1040478"/>
            <a:ext cx="10515600" cy="590931"/>
          </a:xfrm>
          <a:prstGeom prst="rect">
            <a:avLst/>
          </a:prstGeom>
        </p:spPr>
        <p:txBody>
          <a:bodyPr vert="horz" lIns="90000" tIns="45720" rIns="91440" bIns="45720" rtlCol="0" anchor="b">
            <a:spAutoFit/>
          </a:bodyPr>
          <a:lstStyle/>
          <a:p>
            <a:pPr lvl="0"/>
            <a:r>
              <a:rPr lang="en-US" dirty="0"/>
              <a:t>Click to edit Master title style</a:t>
            </a:r>
          </a:p>
        </p:txBody>
      </p:sp>
      <p:sp>
        <p:nvSpPr>
          <p:cNvPr id="3" name="Text Placeholder 2">
            <a:extLst>
              <a:ext uri="{FF2B5EF4-FFF2-40B4-BE49-F238E27FC236}">
                <a16:creationId xmlns:a16="http://schemas.microsoft.com/office/drawing/2014/main" id="{A085731B-FC69-4C6D-B21B-98B965D2828F}"/>
              </a:ext>
            </a:extLst>
          </p:cNvPr>
          <p:cNvSpPr>
            <a:spLocks noGrp="1"/>
          </p:cNvSpPr>
          <p:nvPr>
            <p:ph type="body" idx="1"/>
          </p:nvPr>
        </p:nvSpPr>
        <p:spPr>
          <a:xfrm>
            <a:off x="838200" y="1825625"/>
            <a:ext cx="10515600" cy="1323439"/>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A370CEE-AFCA-4356-B56A-36287D04DD02}"/>
              </a:ext>
            </a:extLst>
          </p:cNvPr>
          <p:cNvSpPr>
            <a:spLocks noGrp="1"/>
          </p:cNvSpPr>
          <p:nvPr>
            <p:ph type="dt" sz="half" idx="2"/>
          </p:nvPr>
        </p:nvSpPr>
        <p:spPr>
          <a:xfrm>
            <a:off x="4724400" y="6461968"/>
            <a:ext cx="2743200" cy="153888"/>
          </a:xfrm>
          <a:prstGeom prst="rect">
            <a:avLst/>
          </a:prstGeom>
        </p:spPr>
        <p:txBody>
          <a:bodyPr vert="horz" lIns="0" tIns="0" rIns="0" bIns="0" rtlCol="0" anchor="ctr">
            <a:spAutoFit/>
          </a:bodyPr>
          <a:lstStyle>
            <a:lvl1pPr algn="ctr">
              <a:defRPr sz="1000" b="0" i="0" spc="0">
                <a:solidFill>
                  <a:schemeClr val="bg1">
                    <a:lumMod val="65000"/>
                  </a:schemeClr>
                </a:solidFill>
                <a:latin typeface="Garamond" panose="02020404030301010803" pitchFamily="18" charset="0"/>
                <a:cs typeface="Arial" panose="020B0604020202020204" pitchFamily="34" charset="0"/>
              </a:defRPr>
            </a:lvl1pPr>
          </a:lstStyle>
          <a:p>
            <a:fld id="{D24B452D-7F58-2B4E-B8CC-D91967F28E0D}" type="datetime3">
              <a:rPr lang="en-IN" smtClean="0"/>
              <a:t>6 May 2026</a:t>
            </a:fld>
            <a:endParaRPr lang="en-US" dirty="0"/>
          </a:p>
        </p:txBody>
      </p:sp>
      <p:sp>
        <p:nvSpPr>
          <p:cNvPr id="5" name="Footer Placeholder 4">
            <a:extLst>
              <a:ext uri="{FF2B5EF4-FFF2-40B4-BE49-F238E27FC236}">
                <a16:creationId xmlns:a16="http://schemas.microsoft.com/office/drawing/2014/main" id="{24866D81-9627-4573-BB0F-E19391D24735}"/>
              </a:ext>
            </a:extLst>
          </p:cNvPr>
          <p:cNvSpPr>
            <a:spLocks noGrp="1"/>
          </p:cNvSpPr>
          <p:nvPr>
            <p:ph type="ftr" sz="quarter" idx="3"/>
          </p:nvPr>
        </p:nvSpPr>
        <p:spPr>
          <a:xfrm>
            <a:off x="838200" y="6461968"/>
            <a:ext cx="4114800" cy="153888"/>
          </a:xfrm>
          <a:prstGeom prst="rect">
            <a:avLst/>
          </a:prstGeom>
        </p:spPr>
        <p:txBody>
          <a:bodyPr vert="horz" wrap="square" lIns="0" tIns="0" rIns="0" bIns="0" rtlCol="0" anchor="ctr">
            <a:spAutoFit/>
          </a:bodyPr>
          <a:lstStyle>
            <a:lvl1pPr marL="0" marR="0" indent="0" algn="l" defTabSz="914400" rtl="0" eaLnBrk="1" fontAlgn="auto" latinLnBrk="0" hangingPunct="1">
              <a:lnSpc>
                <a:spcPct val="100000"/>
              </a:lnSpc>
              <a:spcBef>
                <a:spcPts val="0"/>
              </a:spcBef>
              <a:spcAft>
                <a:spcPts val="0"/>
              </a:spcAft>
              <a:buClrTx/>
              <a:buSzTx/>
              <a:buFontTx/>
              <a:buNone/>
              <a:tabLst/>
              <a:defRPr lang="en-US" sz="1000" b="0" i="0" spc="0" baseline="0" dirty="0">
                <a:solidFill>
                  <a:schemeClr val="bg1">
                    <a:lumMod val="65000"/>
                  </a:schemeClr>
                </a:solidFill>
                <a:latin typeface="Garamond" panose="02020404030301010803" pitchFamily="18" charset="0"/>
                <a:cs typeface="Arial" panose="020B0604020202020204" pitchFamily="34" charset="0"/>
              </a:defRPr>
            </a:lvl1pPr>
          </a:lstStyle>
          <a:p>
            <a:r>
              <a:rPr lang="en-IN" dirty="0"/>
              <a:t>CONFIDENTIAL</a:t>
            </a:r>
          </a:p>
        </p:txBody>
      </p:sp>
      <p:sp>
        <p:nvSpPr>
          <p:cNvPr id="6" name="Slide Number Placeholder 5">
            <a:extLst>
              <a:ext uri="{FF2B5EF4-FFF2-40B4-BE49-F238E27FC236}">
                <a16:creationId xmlns:a16="http://schemas.microsoft.com/office/drawing/2014/main" id="{963D9CC8-3DAA-4C29-9304-3E8FC4FAA8D0}"/>
              </a:ext>
            </a:extLst>
          </p:cNvPr>
          <p:cNvSpPr>
            <a:spLocks noGrp="1"/>
          </p:cNvSpPr>
          <p:nvPr>
            <p:ph type="sldNum" sz="quarter" idx="4"/>
          </p:nvPr>
        </p:nvSpPr>
        <p:spPr>
          <a:xfrm>
            <a:off x="8610600" y="6461968"/>
            <a:ext cx="2743200" cy="153888"/>
          </a:xfrm>
          <a:prstGeom prst="rect">
            <a:avLst/>
          </a:prstGeom>
        </p:spPr>
        <p:txBody>
          <a:bodyPr vert="horz" lIns="0" tIns="0" rIns="0" bIns="0" rtlCol="0" anchor="ctr">
            <a:spAutoFit/>
          </a:bodyPr>
          <a:lstStyle>
            <a:lvl1pPr algn="r">
              <a:defRPr sz="1000" b="0" i="0" spc="0">
                <a:solidFill>
                  <a:schemeClr val="bg1">
                    <a:lumMod val="65000"/>
                  </a:schemeClr>
                </a:solidFill>
                <a:latin typeface="Garamond" panose="02020404030301010803" pitchFamily="18" charset="0"/>
                <a:cs typeface="Arial" panose="020B0604020202020204" pitchFamily="34" charset="0"/>
              </a:defRPr>
            </a:lvl1pPr>
          </a:lstStyle>
          <a:p>
            <a:fld id="{2F82BEDF-68CB-494D-95C2-E15CBC927B52}" type="slidenum">
              <a:rPr lang="en-US" smtClean="0"/>
              <a:pPr/>
              <a:t>‹#›</a:t>
            </a:fld>
            <a:endParaRPr lang="en-US" dirty="0"/>
          </a:p>
        </p:txBody>
      </p:sp>
    </p:spTree>
    <p:extLst>
      <p:ext uri="{BB962C8B-B14F-4D97-AF65-F5344CB8AC3E}">
        <p14:creationId xmlns:p14="http://schemas.microsoft.com/office/powerpoint/2010/main" val="4258202171"/>
      </p:ext>
    </p:extLst>
  </p:cSld>
  <p:clrMap bg1="lt1" tx1="dk1" bg2="lt2" tx2="dk2" accent1="accent1" accent2="accent2" accent3="accent3" accent4="accent4" accent5="accent5" accent6="accent6" hlink="hlink" folHlink="folHlink"/>
  <p:sldLayoutIdLst>
    <p:sldLayoutId id="2147483687" r:id="rId1"/>
    <p:sldLayoutId id="2147483699" r:id="rId2"/>
    <p:sldLayoutId id="2147483696" r:id="rId3"/>
    <p:sldLayoutId id="2147483650" r:id="rId4"/>
    <p:sldLayoutId id="2147483697" r:id="rId5"/>
    <p:sldLayoutId id="2147483694" r:id="rId6"/>
  </p:sldLayoutIdLst>
  <p:hf hdr="0" ftr="0" dt="0"/>
  <p:txStyles>
    <p:titleStyle>
      <a:lvl1pPr algn="l" defTabSz="914400" rtl="0" eaLnBrk="1" latinLnBrk="0" hangingPunct="1">
        <a:lnSpc>
          <a:spcPct val="90000"/>
        </a:lnSpc>
        <a:spcBef>
          <a:spcPct val="0"/>
        </a:spcBef>
        <a:buNone/>
        <a:defRPr lang="en-US" sz="3600" b="1" i="0" kern="1200" dirty="0">
          <a:solidFill>
            <a:schemeClr val="tx1"/>
          </a:solidFill>
          <a:latin typeface="Times New Roman" panose="02020603050405020304" pitchFamily="18" charset="0"/>
          <a:ea typeface="+mj-ea"/>
          <a:cs typeface="Times New Roman" panose="02020603050405020304" pitchFamily="18" charset="0"/>
        </a:defRPr>
      </a:lvl1pPr>
    </p:titleStyle>
    <p:bodyStyle>
      <a:lvl1pPr marL="216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1pPr>
      <a:lvl2pPr marL="432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2pPr>
      <a:lvl3pPr marL="648000" indent="-216000" algn="l" defTabSz="914400" rtl="0" eaLnBrk="1" latinLnBrk="0" hangingPunct="1">
        <a:lnSpc>
          <a:spcPct val="100000"/>
        </a:lnSpc>
        <a:spcBef>
          <a:spcPts val="300"/>
        </a:spcBef>
        <a:buClr>
          <a:schemeClr val="accent1"/>
        </a:buClr>
        <a:buSzPct val="85000"/>
        <a:buFont typeface="Wingdings" pitchFamily="2" charset="2"/>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3pPr>
      <a:lvl4pPr marL="864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4pPr>
      <a:lvl5pPr marL="1080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10.svg"/><Relationship Id="rId11" Type="http://schemas.openxmlformats.org/officeDocument/2006/relationships/hyperlink" Target="mailto:inquiries@100DayAdvisors.com" TargetMode="External"/><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svg"/><Relationship Id="rId9" Type="http://schemas.openxmlformats.org/officeDocument/2006/relationships/image" Target="../media/image13.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7A0B33B-6D7C-B348-8C94-00E1C090FFFE}"/>
              </a:ext>
            </a:extLst>
          </p:cNvPr>
          <p:cNvSpPr>
            <a:spLocks noGrp="1"/>
          </p:cNvSpPr>
          <p:nvPr>
            <p:ph type="ctrTitle"/>
          </p:nvPr>
        </p:nvSpPr>
        <p:spPr>
          <a:xfrm>
            <a:off x="6970713" y="3678238"/>
            <a:ext cx="4383087" cy="2041525"/>
          </a:xfrm>
        </p:spPr>
        <p:txBody>
          <a:bodyPr/>
          <a:lstStyle/>
          <a:p>
            <a:r>
              <a:rPr lang="en-US" b="0" dirty="0"/>
              <a:t>HR M&amp;A</a:t>
            </a:r>
            <a:br>
              <a:rPr lang="en-US" b="0" dirty="0"/>
            </a:br>
            <a:r>
              <a:rPr lang="en-US" b="0" dirty="0"/>
              <a:t>Due Diligence </a:t>
            </a:r>
            <a:r>
              <a:rPr lang="en-US" dirty="0">
                <a:solidFill>
                  <a:schemeClr val="accent5"/>
                </a:solidFill>
              </a:rPr>
              <a:t>Report</a:t>
            </a:r>
            <a:endParaRPr lang="en-GB" dirty="0">
              <a:solidFill>
                <a:schemeClr val="accent5"/>
              </a:solidFill>
            </a:endParaRPr>
          </a:p>
        </p:txBody>
      </p:sp>
      <p:grpSp>
        <p:nvGrpSpPr>
          <p:cNvPr id="85" name="Group 84">
            <a:extLst>
              <a:ext uri="{FF2B5EF4-FFF2-40B4-BE49-F238E27FC236}">
                <a16:creationId xmlns:a16="http://schemas.microsoft.com/office/drawing/2014/main" id="{950F10BB-D7E0-97ED-84E5-982EB9C945A8}"/>
              </a:ext>
            </a:extLst>
          </p:cNvPr>
          <p:cNvGrpSpPr/>
          <p:nvPr/>
        </p:nvGrpSpPr>
        <p:grpSpPr>
          <a:xfrm rot="5400000">
            <a:off x="7184547" y="5898890"/>
            <a:ext cx="90088" cy="327751"/>
            <a:chOff x="1273763" y="3581400"/>
            <a:chExt cx="152400" cy="2589212"/>
          </a:xfrm>
        </p:grpSpPr>
        <p:cxnSp>
          <p:nvCxnSpPr>
            <p:cNvPr id="86" name="Straight Connector 85">
              <a:extLst>
                <a:ext uri="{FF2B5EF4-FFF2-40B4-BE49-F238E27FC236}">
                  <a16:creationId xmlns:a16="http://schemas.microsoft.com/office/drawing/2014/main" id="{FBE494B4-ECEC-7E64-B193-C07D1FCFB122}"/>
                </a:ext>
              </a:extLst>
            </p:cNvPr>
            <p:cNvCxnSpPr>
              <a:cxnSpLocks/>
            </p:cNvCxnSpPr>
            <p:nvPr/>
          </p:nvCxnSpPr>
          <p:spPr>
            <a:xfrm flipV="1">
              <a:off x="1273763" y="3581400"/>
              <a:ext cx="0" cy="2589212"/>
            </a:xfrm>
            <a:prstGeom prst="line">
              <a:avLst/>
            </a:prstGeom>
            <a:ln w="28575" cap="rnd">
              <a:solidFill>
                <a:schemeClr val="accent4">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15BE0EC7-805B-B492-D707-772E78DC42A4}"/>
                </a:ext>
              </a:extLst>
            </p:cNvPr>
            <p:cNvCxnSpPr>
              <a:cxnSpLocks/>
            </p:cNvCxnSpPr>
            <p:nvPr/>
          </p:nvCxnSpPr>
          <p:spPr>
            <a:xfrm flipV="1">
              <a:off x="1426163" y="3581400"/>
              <a:ext cx="0" cy="2589212"/>
            </a:xfrm>
            <a:prstGeom prst="line">
              <a:avLst/>
            </a:prstGeom>
            <a:ln w="28575" cap="rnd">
              <a:solidFill>
                <a:schemeClr val="accent5"/>
              </a:solidFill>
            </a:ln>
          </p:spPr>
          <p:style>
            <a:lnRef idx="1">
              <a:schemeClr val="accent1"/>
            </a:lnRef>
            <a:fillRef idx="0">
              <a:schemeClr val="accent1"/>
            </a:fillRef>
            <a:effectRef idx="0">
              <a:schemeClr val="accent1"/>
            </a:effectRef>
            <a:fontRef idx="minor">
              <a:schemeClr val="tx1"/>
            </a:fontRef>
          </p:style>
        </p:cxnSp>
      </p:grpSp>
      <p:pic>
        <p:nvPicPr>
          <p:cNvPr id="104" name="Picture Placeholder 103" descr="A person typing on a computer&#10;&#10;Description automatically generated">
            <a:extLst>
              <a:ext uri="{FF2B5EF4-FFF2-40B4-BE49-F238E27FC236}">
                <a16:creationId xmlns:a16="http://schemas.microsoft.com/office/drawing/2014/main" id="{7BAA3219-6410-1D07-D4DE-218DC171E2C1}"/>
              </a:ext>
            </a:extLst>
          </p:cNvPr>
          <p:cNvPicPr>
            <a:picLocks noGrp="1" noChangeAspect="1"/>
          </p:cNvPicPr>
          <p:nvPr>
            <p:ph type="pic" sz="quarter" idx="15"/>
          </p:nvPr>
        </p:nvPicPr>
        <p:blipFill>
          <a:blip r:embed="rId3">
            <a:duotone>
              <a:prstClr val="black"/>
              <a:srgbClr val="D9C3A5">
                <a:tint val="50000"/>
                <a:satMod val="180000"/>
              </a:srgbClr>
            </a:duotone>
            <a:extLst>
              <a:ext uri="{28A0092B-C50C-407E-A947-70E740481C1C}">
                <a14:useLocalDpi xmlns:a14="http://schemas.microsoft.com/office/drawing/2010/main" val="0"/>
              </a:ext>
            </a:extLst>
          </a:blip>
          <a:srcRect l="7743" r="7743"/>
          <a:stretch>
            <a:fillRect/>
          </a:stretch>
        </p:blipFill>
        <p:spPr/>
      </p:pic>
    </p:spTree>
    <p:extLst>
      <p:ext uri="{BB962C8B-B14F-4D97-AF65-F5344CB8AC3E}">
        <p14:creationId xmlns:p14="http://schemas.microsoft.com/office/powerpoint/2010/main" val="3387159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ED913A-11A5-F8CE-D996-8D71A15A932C}"/>
              </a:ext>
            </a:extLst>
          </p:cNvPr>
          <p:cNvSpPr>
            <a:spLocks noGrp="1"/>
          </p:cNvSpPr>
          <p:nvPr>
            <p:ph type="sldNum" sz="quarter" idx="12"/>
          </p:nvPr>
        </p:nvSpPr>
        <p:spPr/>
        <p:txBody>
          <a:bodyPr/>
          <a:lstStyle/>
          <a:p>
            <a:fld id="{2F82BEDF-68CB-494D-95C2-E15CBC927B52}" type="slidenum">
              <a:rPr lang="en-US" smtClean="0"/>
              <a:pPr/>
              <a:t>10</a:t>
            </a:fld>
            <a:endParaRPr lang="en-US" dirty="0"/>
          </a:p>
        </p:txBody>
      </p:sp>
      <p:graphicFrame>
        <p:nvGraphicFramePr>
          <p:cNvPr id="3" name="Google Shape;61;p6">
            <a:extLst>
              <a:ext uri="{FF2B5EF4-FFF2-40B4-BE49-F238E27FC236}">
                <a16:creationId xmlns:a16="http://schemas.microsoft.com/office/drawing/2014/main" id="{D3865493-2ACC-63D8-5CB0-C96BF7454D1A}"/>
              </a:ext>
            </a:extLst>
          </p:cNvPr>
          <p:cNvGraphicFramePr/>
          <p:nvPr>
            <p:extLst>
              <p:ext uri="{D42A27DB-BD31-4B8C-83A1-F6EECF244321}">
                <p14:modId xmlns:p14="http://schemas.microsoft.com/office/powerpoint/2010/main" val="3235576208"/>
              </p:ext>
            </p:extLst>
          </p:nvPr>
        </p:nvGraphicFramePr>
        <p:xfrm>
          <a:off x="0" y="0"/>
          <a:ext cx="12192000" cy="6858005"/>
        </p:xfrm>
        <a:graphic>
          <a:graphicData uri="http://schemas.openxmlformats.org/drawingml/2006/table">
            <a:tbl>
              <a:tblPr>
                <a:noFill/>
              </a:tblPr>
              <a:tblGrid>
                <a:gridCol w="1852402">
                  <a:extLst>
                    <a:ext uri="{9D8B030D-6E8A-4147-A177-3AD203B41FA5}">
                      <a16:colId xmlns:a16="http://schemas.microsoft.com/office/drawing/2014/main" val="20000"/>
                    </a:ext>
                  </a:extLst>
                </a:gridCol>
                <a:gridCol w="3560731">
                  <a:extLst>
                    <a:ext uri="{9D8B030D-6E8A-4147-A177-3AD203B41FA5}">
                      <a16:colId xmlns:a16="http://schemas.microsoft.com/office/drawing/2014/main" val="20001"/>
                    </a:ext>
                  </a:extLst>
                </a:gridCol>
                <a:gridCol w="2850749">
                  <a:extLst>
                    <a:ext uri="{9D8B030D-6E8A-4147-A177-3AD203B41FA5}">
                      <a16:colId xmlns:a16="http://schemas.microsoft.com/office/drawing/2014/main" val="20002"/>
                    </a:ext>
                  </a:extLst>
                </a:gridCol>
                <a:gridCol w="760847">
                  <a:extLst>
                    <a:ext uri="{9D8B030D-6E8A-4147-A177-3AD203B41FA5}">
                      <a16:colId xmlns:a16="http://schemas.microsoft.com/office/drawing/2014/main" val="20003"/>
                    </a:ext>
                  </a:extLst>
                </a:gridCol>
                <a:gridCol w="3167271">
                  <a:extLst>
                    <a:ext uri="{9D8B030D-6E8A-4147-A177-3AD203B41FA5}">
                      <a16:colId xmlns:a16="http://schemas.microsoft.com/office/drawing/2014/main" val="20004"/>
                    </a:ext>
                  </a:extLst>
                </a:gridCol>
              </a:tblGrid>
              <a:tr h="623293">
                <a:tc gridSpan="5">
                  <a:txBody>
                    <a:bodyPr/>
                    <a:lstStyle/>
                    <a:p>
                      <a:pPr marL="0" marR="0" lvl="0" indent="0" algn="ctr" defTabSz="914400" rtl="0" eaLnBrk="1" latinLnBrk="0" hangingPunct="1">
                        <a:spcBef>
                          <a:spcPts val="0"/>
                        </a:spcBef>
                        <a:spcAft>
                          <a:spcPts val="0"/>
                        </a:spcAft>
                        <a:buNone/>
                      </a:pPr>
                      <a:r>
                        <a:rPr lang="en-US" sz="2000" b="1" kern="1200" dirty="0">
                          <a:solidFill>
                            <a:schemeClr val="bg1"/>
                          </a:solidFill>
                          <a:latin typeface="Times New Roman" panose="02020603050405020304" pitchFamily="18" charset="0"/>
                          <a:ea typeface="+mn-ea"/>
                          <a:cs typeface="Times New Roman" panose="02020603050405020304" pitchFamily="18" charset="0"/>
                        </a:rPr>
                        <a:t>Employee </a:t>
                      </a:r>
                      <a:r>
                        <a:rPr lang="en-US" sz="2000" b="1" kern="1200" dirty="0">
                          <a:solidFill>
                            <a:schemeClr val="accent5"/>
                          </a:solidFill>
                          <a:latin typeface="Times New Roman" panose="02020603050405020304" pitchFamily="18" charset="0"/>
                          <a:ea typeface="+mn-ea"/>
                          <a:cs typeface="Times New Roman" panose="02020603050405020304" pitchFamily="18" charset="0"/>
                        </a:rPr>
                        <a:t>Relations</a:t>
                      </a: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214340678"/>
                  </a:ext>
                </a:extLst>
              </a:tr>
              <a:tr h="623293">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Area</a:t>
                      </a:r>
                      <a:endParaRPr lang="en-US" sz="1800" dirty="0">
                        <a:solidFill>
                          <a:schemeClr val="bg1"/>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Finding</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Best Practice</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Gap</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Recommendation</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003"/>
                  </a:ext>
                </a:extLst>
              </a:tr>
              <a:tr h="791242">
                <a:tc rowSpan="2">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Handbook</a:t>
                      </a:r>
                    </a:p>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cs typeface="Calibri"/>
                          <a:sym typeface="Calibri"/>
                        </a:rPr>
                        <a:t> </a:t>
                      </a:r>
                      <a:endParaRPr sz="14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None – Most topics covered </a:t>
                      </a:r>
                      <a:r>
                        <a:rPr lang="en-US" sz="1000" dirty="0">
                          <a:solidFill>
                            <a:schemeClr val="tx1">
                              <a:lumMod val="75000"/>
                              <a:lumOff val="25000"/>
                            </a:schemeClr>
                          </a:solidFill>
                          <a:latin typeface="Century Gothic" panose="020B0502020202020204" pitchFamily="34" charset="0"/>
                          <a:ea typeface="Calibri"/>
                          <a:cs typeface="Calibri"/>
                          <a:sym typeface="Calibri"/>
                        </a:rPr>
                        <a:t>o</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 application form</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Provide every employee access to an </a:t>
                      </a:r>
                      <a:r>
                        <a:rPr lang="en-US" sz="1000" dirty="0">
                          <a:solidFill>
                            <a:schemeClr val="tx1">
                              <a:lumMod val="75000"/>
                              <a:lumOff val="25000"/>
                            </a:schemeClr>
                          </a:solidFill>
                          <a:latin typeface="Century Gothic" panose="020B0502020202020204" pitchFamily="34" charset="0"/>
                          <a:ea typeface="Calibri"/>
                          <a:cs typeface="Calibri"/>
                          <a:sym typeface="Calibri"/>
                        </a:rPr>
                        <a:t>e</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mployee </a:t>
                      </a:r>
                      <a:r>
                        <a:rPr lang="en-US" sz="1000" dirty="0">
                          <a:solidFill>
                            <a:schemeClr val="tx1">
                              <a:lumMod val="75000"/>
                              <a:lumOff val="25000"/>
                            </a:schemeClr>
                          </a:solidFill>
                          <a:latin typeface="Century Gothic" panose="020B0502020202020204" pitchFamily="34" charset="0"/>
                          <a:ea typeface="Calibri"/>
                          <a:cs typeface="Calibri"/>
                          <a:sym typeface="Calibri"/>
                        </a:rPr>
                        <a:t>h</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andbook</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Generate an Employee Handbook. This should advise employees of all appropriate employment policies and should serve as a retention tool as well </a:t>
                      </a:r>
                      <a:endParaRPr sz="14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467552">
                <a:tc vMerge="1">
                  <a:txBody>
                    <a:bodyPr/>
                    <a:lstStyle/>
                    <a:p>
                      <a:pPr marL="0" marR="0" lvl="0" indent="0" algn="l" rtl="0">
                        <a:spcBef>
                          <a:spcPts val="0"/>
                        </a:spcBef>
                        <a:spcAft>
                          <a:spcPts val="0"/>
                        </a:spcAft>
                        <a:buNone/>
                      </a:pPr>
                      <a:r>
                        <a:rPr lang="en-US" sz="900" b="1"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2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Organization develops, publishes and trains managers on HR Standard Operation Procedures</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More complete than normal best practice</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Excellent resources but it does not replace the need for an Employee handbook</a:t>
                      </a:r>
                      <a:endParaRPr sz="14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467552">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Open Door Policy</a:t>
                      </a:r>
                      <a:endParaRPr sz="14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Yes – Not well communicated</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Develop and regularly published an </a:t>
                      </a:r>
                      <a:r>
                        <a:rPr lang="en-US" sz="1000" dirty="0">
                          <a:solidFill>
                            <a:schemeClr val="tx1">
                              <a:lumMod val="75000"/>
                              <a:lumOff val="25000"/>
                            </a:schemeClr>
                          </a:solidFill>
                          <a:latin typeface="Century Gothic" panose="020B0502020202020204" pitchFamily="34" charset="0"/>
                          <a:ea typeface="Calibri"/>
                          <a:cs typeface="Calibri"/>
                          <a:sym typeface="Calibri"/>
                        </a:rPr>
                        <a:t>o</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pen-</a:t>
                      </a:r>
                      <a:r>
                        <a:rPr lang="en-US" sz="1000" dirty="0">
                          <a:solidFill>
                            <a:schemeClr val="tx1">
                              <a:lumMod val="75000"/>
                              <a:lumOff val="25000"/>
                            </a:schemeClr>
                          </a:solidFill>
                          <a:latin typeface="Century Gothic" panose="020B0502020202020204" pitchFamily="34" charset="0"/>
                          <a:ea typeface="Calibri"/>
                          <a:cs typeface="Calibri"/>
                          <a:sym typeface="Calibri"/>
                        </a:rPr>
                        <a:t>d</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oor </a:t>
                      </a:r>
                      <a:r>
                        <a:rPr lang="en-US" sz="1000" dirty="0">
                          <a:solidFill>
                            <a:schemeClr val="tx1">
                              <a:lumMod val="75000"/>
                              <a:lumOff val="25000"/>
                            </a:schemeClr>
                          </a:solidFill>
                          <a:latin typeface="Century Gothic" panose="020B0502020202020204" pitchFamily="34" charset="0"/>
                          <a:ea typeface="Calibri"/>
                          <a:cs typeface="Calibri"/>
                          <a:sym typeface="Calibri"/>
                        </a:rPr>
                        <a:t>p</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olicy</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At least annually communicate the existence of this program to all employees</a:t>
                      </a:r>
                      <a:endParaRPr sz="14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467552">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Employee Hotline</a:t>
                      </a:r>
                      <a:endParaRPr sz="14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Yes – Not well communicated</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Develop and regularly published a Hot Line policy</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At least annually communicate the existence of this program to all employees</a:t>
                      </a:r>
                      <a:endParaRPr sz="14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467552">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Work Rules</a:t>
                      </a:r>
                      <a:endParaRPr sz="14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Yes – Covered in application form</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Included in </a:t>
                      </a:r>
                      <a:r>
                        <a:rPr lang="en-US" sz="1000" dirty="0">
                          <a:solidFill>
                            <a:schemeClr val="tx1">
                              <a:lumMod val="75000"/>
                              <a:lumOff val="25000"/>
                            </a:schemeClr>
                          </a:solidFill>
                          <a:latin typeface="Century Gothic" panose="020B0502020202020204" pitchFamily="34" charset="0"/>
                          <a:ea typeface="Calibri"/>
                          <a:cs typeface="Calibri"/>
                          <a:sym typeface="Calibri"/>
                        </a:rPr>
                        <a:t>e</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mployee </a:t>
                      </a:r>
                      <a:r>
                        <a:rPr lang="en-US" sz="1000" dirty="0">
                          <a:solidFill>
                            <a:schemeClr val="tx1">
                              <a:lumMod val="75000"/>
                              <a:lumOff val="25000"/>
                            </a:schemeClr>
                          </a:solidFill>
                          <a:latin typeface="Century Gothic" panose="020B0502020202020204" pitchFamily="34" charset="0"/>
                          <a:ea typeface="Calibri"/>
                          <a:cs typeface="Calibri"/>
                          <a:sym typeface="Calibri"/>
                        </a:rPr>
                        <a:t>h</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andbook</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Generate an Employee Handbook</a:t>
                      </a:r>
                      <a:endParaRPr sz="14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9"/>
                  </a:ext>
                </a:extLst>
              </a:tr>
              <a:tr h="467552">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Union Avoidance Training</a:t>
                      </a:r>
                      <a:endParaRPr sz="14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None</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Annual training for supervisors</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Annual training for supervisors</a:t>
                      </a:r>
                      <a:endParaRPr sz="14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0"/>
                  </a:ext>
                </a:extLst>
              </a:tr>
              <a:tr h="1078966">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Gym</a:t>
                      </a:r>
                      <a:endParaRPr sz="14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Provides a fully equipped gym for employees but requires employees to pay for trainer services to use the facility</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Not a normal benefit. When offered, it is most often provided as a cost reimbursement program</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Office space is at a premium. Gym space could be better utilized. Employment contract with trainer is very rich. Discontinue gym and reallocate the resources. This should be less costly and reduce the injury risks associated with gym activity</a:t>
                      </a:r>
                      <a:endParaRPr sz="14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1"/>
                  </a:ext>
                </a:extLst>
              </a:tr>
              <a:tr h="467817">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Unions</a:t>
                      </a:r>
                      <a:endParaRPr sz="14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unions and no history of recent union organizing activity</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Annual training for management and supervisors on union avoidance</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Annual union avoidance training</a:t>
                      </a:r>
                      <a:endParaRPr sz="14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2"/>
                  </a:ext>
                </a:extLst>
              </a:tr>
              <a:tr h="467817">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Nepotism</a:t>
                      </a:r>
                      <a:endParaRPr sz="14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Very rampant throughout the organization. No SOP on file. CEOs two sons are on the payroll</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Nepotism policy that is consistently administ</a:t>
                      </a:r>
                      <a:r>
                        <a:rPr lang="en-US" sz="1000" dirty="0">
                          <a:solidFill>
                            <a:schemeClr val="tx1">
                              <a:lumMod val="75000"/>
                              <a:lumOff val="25000"/>
                            </a:schemeClr>
                          </a:solidFill>
                          <a:latin typeface="Century Gothic" panose="020B0502020202020204" pitchFamily="34" charset="0"/>
                          <a:ea typeface="Calibri"/>
                          <a:cs typeface="Calibri"/>
                          <a:sym typeface="Calibri"/>
                        </a:rPr>
                        <a:t>ered</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Develop a </a:t>
                      </a:r>
                      <a:r>
                        <a:rPr lang="en-US" sz="1000" dirty="0">
                          <a:solidFill>
                            <a:schemeClr val="tx1">
                              <a:lumMod val="75000"/>
                              <a:lumOff val="25000"/>
                            </a:schemeClr>
                          </a:solidFill>
                          <a:latin typeface="Century Gothic" panose="020B0502020202020204" pitchFamily="34" charset="0"/>
                          <a:ea typeface="Calibri"/>
                          <a:cs typeface="Calibri"/>
                          <a:sym typeface="Calibri"/>
                        </a:rPr>
                        <a:t>n</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epotism </a:t>
                      </a:r>
                      <a:r>
                        <a:rPr lang="en-US" sz="1000" dirty="0">
                          <a:solidFill>
                            <a:schemeClr val="tx1">
                              <a:lumMod val="75000"/>
                              <a:lumOff val="25000"/>
                            </a:schemeClr>
                          </a:solidFill>
                          <a:latin typeface="Century Gothic" panose="020B0502020202020204" pitchFamily="34" charset="0"/>
                          <a:ea typeface="Calibri"/>
                          <a:cs typeface="Calibri"/>
                          <a:sym typeface="Calibri"/>
                        </a:rPr>
                        <a:t>p</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olicy</a:t>
                      </a:r>
                      <a:endParaRPr sz="14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03085653"/>
                  </a:ext>
                </a:extLst>
              </a:tr>
              <a:tr h="467817">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Active Litigation</a:t>
                      </a:r>
                      <a:endParaRPr sz="14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Very few cases and all cases well documented</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Minimize employee litigation</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4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required</a:t>
                      </a:r>
                      <a:endParaRPr sz="14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78407027"/>
                  </a:ext>
                </a:extLst>
              </a:tr>
            </a:tbl>
          </a:graphicData>
        </a:graphic>
      </p:graphicFrame>
      <p:sp>
        <p:nvSpPr>
          <p:cNvPr id="4" name="Holder 5">
            <a:extLst>
              <a:ext uri="{FF2B5EF4-FFF2-40B4-BE49-F238E27FC236}">
                <a16:creationId xmlns:a16="http://schemas.microsoft.com/office/drawing/2014/main" id="{1276DE7C-0CCE-4834-3E3C-D27111EED33E}"/>
              </a:ext>
            </a:extLst>
          </p:cNvPr>
          <p:cNvSpPr txBox="1">
            <a:spLocks/>
          </p:cNvSpPr>
          <p:nvPr/>
        </p:nvSpPr>
        <p:spPr>
          <a:xfrm>
            <a:off x="80524" y="6740767"/>
            <a:ext cx="4623435" cy="12311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800" kern="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 100-Day Advisors</a:t>
            </a:r>
            <a:endParaRPr lang="en-US" sz="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5" name="Slide Number Placeholder 1">
            <a:extLst>
              <a:ext uri="{FF2B5EF4-FFF2-40B4-BE49-F238E27FC236}">
                <a16:creationId xmlns:a16="http://schemas.microsoft.com/office/drawing/2014/main" id="{BF194BEA-2E1E-A6F0-5BE1-C43718D2FA40}"/>
              </a:ext>
            </a:extLst>
          </p:cNvPr>
          <p:cNvSpPr txBox="1">
            <a:spLocks/>
          </p:cNvSpPr>
          <p:nvPr/>
        </p:nvSpPr>
        <p:spPr>
          <a:xfrm>
            <a:off x="9191978" y="6614567"/>
            <a:ext cx="2743200" cy="153888"/>
          </a:xfrm>
          <a:prstGeom prst="rect">
            <a:avLst/>
          </a:prstGeom>
        </p:spPr>
        <p:txBody>
          <a:bodyPr vert="horz" lIns="0" tIns="0" rIns="0" bIns="0" rtlCol="0" anchor="ctr">
            <a:spAutoFit/>
          </a:bodyPr>
          <a:lstStyle>
            <a:defPPr>
              <a:defRPr lang="en-US"/>
            </a:defPPr>
            <a:lvl1pPr marL="0" algn="r" defTabSz="914400" rtl="0" eaLnBrk="1" latinLnBrk="0" hangingPunct="1">
              <a:defRPr sz="1000" b="0" i="0" kern="1200" spc="0">
                <a:solidFill>
                  <a:schemeClr val="bg1">
                    <a:lumMod val="65000"/>
                  </a:schemeClr>
                </a:solidFill>
                <a:latin typeface="Garamond" panose="02020404030301010803" pitchFamily="18"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F82BEDF-68CB-494D-95C2-E15CBC927B52}" type="slidenum">
              <a:rPr lang="en-US" smtClean="0"/>
              <a:pPr/>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6B0F7AA-FE43-98D0-D527-609097D444E7}"/>
              </a:ext>
            </a:extLst>
          </p:cNvPr>
          <p:cNvSpPr>
            <a:spLocks noGrp="1"/>
          </p:cNvSpPr>
          <p:nvPr>
            <p:ph type="sldNum" sz="quarter" idx="12"/>
          </p:nvPr>
        </p:nvSpPr>
        <p:spPr/>
        <p:txBody>
          <a:bodyPr/>
          <a:lstStyle/>
          <a:p>
            <a:fld id="{2F82BEDF-68CB-494D-95C2-E15CBC927B52}" type="slidenum">
              <a:rPr lang="en-US" smtClean="0"/>
              <a:pPr/>
              <a:t>11</a:t>
            </a:fld>
            <a:endParaRPr lang="en-US" dirty="0"/>
          </a:p>
        </p:txBody>
      </p:sp>
      <p:graphicFrame>
        <p:nvGraphicFramePr>
          <p:cNvPr id="5" name="Google Shape;61;p6">
            <a:extLst>
              <a:ext uri="{FF2B5EF4-FFF2-40B4-BE49-F238E27FC236}">
                <a16:creationId xmlns:a16="http://schemas.microsoft.com/office/drawing/2014/main" id="{48C30E01-2022-F3F4-1A61-0B8B5E4C0129}"/>
              </a:ext>
            </a:extLst>
          </p:cNvPr>
          <p:cNvGraphicFramePr/>
          <p:nvPr>
            <p:extLst>
              <p:ext uri="{D42A27DB-BD31-4B8C-83A1-F6EECF244321}">
                <p14:modId xmlns:p14="http://schemas.microsoft.com/office/powerpoint/2010/main" val="3349452499"/>
              </p:ext>
            </p:extLst>
          </p:nvPr>
        </p:nvGraphicFramePr>
        <p:xfrm>
          <a:off x="0" y="0"/>
          <a:ext cx="12192000" cy="6854783"/>
        </p:xfrm>
        <a:graphic>
          <a:graphicData uri="http://schemas.openxmlformats.org/drawingml/2006/table">
            <a:tbl>
              <a:tblPr>
                <a:noFill/>
              </a:tblPr>
              <a:tblGrid>
                <a:gridCol w="1852402">
                  <a:extLst>
                    <a:ext uri="{9D8B030D-6E8A-4147-A177-3AD203B41FA5}">
                      <a16:colId xmlns:a16="http://schemas.microsoft.com/office/drawing/2014/main" val="20000"/>
                    </a:ext>
                  </a:extLst>
                </a:gridCol>
                <a:gridCol w="3560731">
                  <a:extLst>
                    <a:ext uri="{9D8B030D-6E8A-4147-A177-3AD203B41FA5}">
                      <a16:colId xmlns:a16="http://schemas.microsoft.com/office/drawing/2014/main" val="20001"/>
                    </a:ext>
                  </a:extLst>
                </a:gridCol>
                <a:gridCol w="2850749">
                  <a:extLst>
                    <a:ext uri="{9D8B030D-6E8A-4147-A177-3AD203B41FA5}">
                      <a16:colId xmlns:a16="http://schemas.microsoft.com/office/drawing/2014/main" val="20002"/>
                    </a:ext>
                  </a:extLst>
                </a:gridCol>
                <a:gridCol w="760847">
                  <a:extLst>
                    <a:ext uri="{9D8B030D-6E8A-4147-A177-3AD203B41FA5}">
                      <a16:colId xmlns:a16="http://schemas.microsoft.com/office/drawing/2014/main" val="20003"/>
                    </a:ext>
                  </a:extLst>
                </a:gridCol>
                <a:gridCol w="3167271">
                  <a:extLst>
                    <a:ext uri="{9D8B030D-6E8A-4147-A177-3AD203B41FA5}">
                      <a16:colId xmlns:a16="http://schemas.microsoft.com/office/drawing/2014/main" val="20004"/>
                    </a:ext>
                  </a:extLst>
                </a:gridCol>
              </a:tblGrid>
              <a:tr h="626021">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bg1"/>
                          </a:solidFill>
                          <a:latin typeface="Times New Roman" panose="02020603050405020304" pitchFamily="18" charset="0"/>
                          <a:ea typeface="+mn-ea"/>
                          <a:cs typeface="Times New Roman" panose="02020603050405020304" pitchFamily="18" charset="0"/>
                        </a:rPr>
                        <a:t>Training &amp; </a:t>
                      </a:r>
                      <a:r>
                        <a:rPr lang="en-US" sz="2000" b="1" kern="1200" dirty="0">
                          <a:solidFill>
                            <a:schemeClr val="accent5"/>
                          </a:solidFill>
                          <a:latin typeface="Times New Roman" panose="02020603050405020304" pitchFamily="18" charset="0"/>
                          <a:ea typeface="+mn-ea"/>
                          <a:cs typeface="Times New Roman" panose="02020603050405020304" pitchFamily="18" charset="0"/>
                        </a:rPr>
                        <a:t>Organizational Development</a:t>
                      </a: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214340678"/>
                  </a:ext>
                </a:extLst>
              </a:tr>
              <a:tr h="622800">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Area</a:t>
                      </a:r>
                      <a:endParaRPr lang="en-US" sz="1800" dirty="0">
                        <a:solidFill>
                          <a:schemeClr val="bg1"/>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Finding</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Best Practice</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Gap</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Recommendation</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003"/>
                  </a:ext>
                </a:extLst>
              </a:tr>
              <a:tr h="934327">
                <a:tc rowSpan="3">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Organization</a:t>
                      </a: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Top heavy organization. First two levels have only one direct report</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Normal span of control at C-Level </a:t>
                      </a:r>
                      <a:b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b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is 3 to 7</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Consolidate the first three levels</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934327">
                <a:tc vMerge="1">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HR Function is splintered. Benefits reports to CFO. Recruiting reports to Operations</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Concentrate HR functions under one leader</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Identify an appropriate HR Leader</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934327">
                <a:tc vMerge="1">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Annual </a:t>
                      </a:r>
                      <a:r>
                        <a:rPr lang="en-US" sz="1000" dirty="0">
                          <a:solidFill>
                            <a:schemeClr val="tx1">
                              <a:lumMod val="75000"/>
                              <a:lumOff val="25000"/>
                            </a:schemeClr>
                          </a:solidFill>
                          <a:latin typeface="Century Gothic" panose="020B0502020202020204" pitchFamily="34" charset="0"/>
                          <a:ea typeface="Calibri"/>
                          <a:cs typeface="Calibri"/>
                          <a:sym typeface="Calibri"/>
                        </a:rPr>
                        <a:t>p</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erformance </a:t>
                      </a:r>
                      <a:r>
                        <a:rPr lang="en-US" sz="1000" dirty="0">
                          <a:solidFill>
                            <a:schemeClr val="tx1">
                              <a:lumMod val="75000"/>
                              <a:lumOff val="25000"/>
                            </a:schemeClr>
                          </a:solidFill>
                          <a:latin typeface="Century Gothic" panose="020B0502020202020204" pitchFamily="34" charset="0"/>
                          <a:ea typeface="Calibri"/>
                          <a:cs typeface="Calibri"/>
                          <a:sym typeface="Calibri"/>
                        </a:rPr>
                        <a:t>m</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anagement process has been suspended</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Annual performance appraisal process </a:t>
                      </a:r>
                      <a:b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b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is </a:t>
                      </a:r>
                      <a:r>
                        <a:rPr lang="en-US" sz="1000" dirty="0">
                          <a:solidFill>
                            <a:schemeClr val="tx1">
                              <a:lumMod val="75000"/>
                              <a:lumOff val="25000"/>
                            </a:schemeClr>
                          </a:solidFill>
                          <a:latin typeface="Century Gothic" panose="020B0502020202020204" pitchFamily="34" charset="0"/>
                          <a:ea typeface="Calibri"/>
                          <a:cs typeface="Calibri"/>
                          <a:sym typeface="Calibri"/>
                        </a:rPr>
                        <a:t>a</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best practice</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Develop an appropriate performance appraisal process</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934327">
                <a:tc rowSpan="3">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Training</a:t>
                      </a:r>
                    </a:p>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cs typeface="Calibri"/>
                          <a:sym typeface="Calibri"/>
                        </a:rPr>
                        <a:t> </a:t>
                      </a:r>
                    </a:p>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cs typeface="Calibri"/>
                          <a:sym typeface="Calibri"/>
                        </a:rPr>
                        <a:t> </a:t>
                      </a:r>
                      <a:endParaRPr sz="13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6350" cap="flat" cmpd="sng" algn="ctr">
                      <a:no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Excellent </a:t>
                      </a:r>
                      <a:r>
                        <a:rPr lang="en-US" sz="1000" dirty="0">
                          <a:solidFill>
                            <a:schemeClr val="tx1">
                              <a:lumMod val="75000"/>
                              <a:lumOff val="25000"/>
                            </a:schemeClr>
                          </a:solidFill>
                          <a:latin typeface="Century Gothic" panose="020B0502020202020204" pitchFamily="34" charset="0"/>
                          <a:ea typeface="Calibri"/>
                          <a:cs typeface="Calibri"/>
                          <a:sym typeface="Calibri"/>
                        </a:rPr>
                        <a:t>o</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nboarding checklists and training to support responsibilities</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Exceeds best practice</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needed</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934327">
                <a:tc vMerge="1">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Annually conducted </a:t>
                      </a:r>
                      <a:r>
                        <a:rPr lang="en-US" sz="1000" dirty="0">
                          <a:solidFill>
                            <a:schemeClr val="tx1">
                              <a:lumMod val="75000"/>
                              <a:lumOff val="25000"/>
                            </a:schemeClr>
                          </a:solidFill>
                          <a:latin typeface="Century Gothic" panose="020B0502020202020204" pitchFamily="34" charset="0"/>
                          <a:ea typeface="Calibri"/>
                          <a:cs typeface="Calibri"/>
                          <a:sym typeface="Calibri"/>
                        </a:rPr>
                        <a:t>s</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exual </a:t>
                      </a:r>
                      <a:r>
                        <a:rPr lang="en-US" sz="1000" dirty="0">
                          <a:solidFill>
                            <a:schemeClr val="tx1">
                              <a:lumMod val="75000"/>
                              <a:lumOff val="25000"/>
                            </a:schemeClr>
                          </a:solidFill>
                          <a:latin typeface="Century Gothic" panose="020B0502020202020204" pitchFamily="34" charset="0"/>
                          <a:ea typeface="Calibri"/>
                          <a:cs typeface="Calibri"/>
                          <a:sym typeface="Calibri"/>
                        </a:rPr>
                        <a:t>h</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arassment </a:t>
                      </a:r>
                      <a:r>
                        <a:rPr lang="en-US" sz="1000" dirty="0">
                          <a:solidFill>
                            <a:schemeClr val="tx1">
                              <a:lumMod val="75000"/>
                              <a:lumOff val="25000"/>
                            </a:schemeClr>
                          </a:solidFill>
                          <a:latin typeface="Century Gothic" panose="020B0502020202020204" pitchFamily="34" charset="0"/>
                          <a:ea typeface="Calibri"/>
                          <a:cs typeface="Calibri"/>
                          <a:sym typeface="Calibri"/>
                        </a:rPr>
                        <a:t>t</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raining, </a:t>
                      </a:r>
                      <a:r>
                        <a:rPr lang="en-US" sz="1000" dirty="0">
                          <a:solidFill>
                            <a:schemeClr val="tx1">
                              <a:lumMod val="75000"/>
                              <a:lumOff val="25000"/>
                            </a:schemeClr>
                          </a:solidFill>
                          <a:latin typeface="Century Gothic" panose="020B0502020202020204" pitchFamily="34" charset="0"/>
                          <a:ea typeface="Calibri"/>
                          <a:cs typeface="Calibri"/>
                          <a:sym typeface="Calibri"/>
                        </a:rPr>
                        <a:t>d</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iversity </a:t>
                      </a:r>
                      <a:r>
                        <a:rPr lang="en-US" sz="1000" dirty="0">
                          <a:solidFill>
                            <a:schemeClr val="tx1">
                              <a:lumMod val="75000"/>
                              <a:lumOff val="25000"/>
                            </a:schemeClr>
                          </a:solidFill>
                          <a:latin typeface="Century Gothic" panose="020B0502020202020204" pitchFamily="34" charset="0"/>
                          <a:ea typeface="Calibri"/>
                          <a:cs typeface="Calibri"/>
                          <a:sym typeface="Calibri"/>
                        </a:rPr>
                        <a:t>t</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raining and </a:t>
                      </a:r>
                      <a:r>
                        <a:rPr lang="en-US" sz="1000" dirty="0">
                          <a:solidFill>
                            <a:schemeClr val="tx1">
                              <a:lumMod val="75000"/>
                              <a:lumOff val="25000"/>
                            </a:schemeClr>
                          </a:solidFill>
                          <a:latin typeface="Century Gothic" panose="020B0502020202020204" pitchFamily="34" charset="0"/>
                          <a:ea typeface="Calibri"/>
                          <a:cs typeface="Calibri"/>
                          <a:sym typeface="Calibri"/>
                        </a:rPr>
                        <a:t>r</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etaliation </a:t>
                      </a:r>
                      <a:r>
                        <a:rPr lang="en-US" sz="1000" dirty="0">
                          <a:solidFill>
                            <a:schemeClr val="tx1">
                              <a:lumMod val="75000"/>
                              <a:lumOff val="25000"/>
                            </a:schemeClr>
                          </a:solidFill>
                          <a:latin typeface="Century Gothic" panose="020B0502020202020204" pitchFamily="34" charset="0"/>
                          <a:ea typeface="Calibri"/>
                          <a:cs typeface="Calibri"/>
                          <a:sym typeface="Calibri"/>
                        </a:rPr>
                        <a:t>t</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raining</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best practice</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needed</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84878879"/>
                  </a:ext>
                </a:extLst>
              </a:tr>
              <a:tr h="934327">
                <a:tc vMerge="1">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6350" cap="flat" cmpd="sng" algn="ctr">
                      <a:no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Robust </a:t>
                      </a:r>
                      <a:r>
                        <a:rPr lang="en-US" sz="1000" dirty="0">
                          <a:solidFill>
                            <a:schemeClr val="tx1">
                              <a:lumMod val="75000"/>
                              <a:lumOff val="25000"/>
                            </a:schemeClr>
                          </a:solidFill>
                          <a:latin typeface="Century Gothic" panose="020B0502020202020204" pitchFamily="34" charset="0"/>
                          <a:ea typeface="Calibri"/>
                          <a:cs typeface="Calibri"/>
                          <a:sym typeface="Calibri"/>
                        </a:rPr>
                        <a:t>s</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upervisory </a:t>
                      </a:r>
                      <a:r>
                        <a:rPr lang="en-US" sz="1000" dirty="0">
                          <a:solidFill>
                            <a:schemeClr val="tx1">
                              <a:lumMod val="75000"/>
                              <a:lumOff val="25000"/>
                            </a:schemeClr>
                          </a:solidFill>
                          <a:latin typeface="Century Gothic" panose="020B0502020202020204" pitchFamily="34" charset="0"/>
                          <a:ea typeface="Calibri"/>
                          <a:cs typeface="Calibri"/>
                          <a:sym typeface="Calibri"/>
                        </a:rPr>
                        <a:t>t</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raining which is expanding</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Exceeds best practice</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needed</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2151537"/>
                  </a:ext>
                </a:extLst>
              </a:tr>
            </a:tbl>
          </a:graphicData>
        </a:graphic>
      </p:graphicFrame>
      <p:sp>
        <p:nvSpPr>
          <p:cNvPr id="2" name="Holder 5">
            <a:extLst>
              <a:ext uri="{FF2B5EF4-FFF2-40B4-BE49-F238E27FC236}">
                <a16:creationId xmlns:a16="http://schemas.microsoft.com/office/drawing/2014/main" id="{6F7F51C7-DFDA-04D7-8007-D1EF47B458EA}"/>
              </a:ext>
            </a:extLst>
          </p:cNvPr>
          <p:cNvSpPr txBox="1">
            <a:spLocks/>
          </p:cNvSpPr>
          <p:nvPr/>
        </p:nvSpPr>
        <p:spPr>
          <a:xfrm>
            <a:off x="80524" y="6706900"/>
            <a:ext cx="4623435" cy="12311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800" kern="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 100-Day Advisors</a:t>
            </a:r>
            <a:endParaRPr lang="en-US" sz="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1">
            <a:extLst>
              <a:ext uri="{FF2B5EF4-FFF2-40B4-BE49-F238E27FC236}">
                <a16:creationId xmlns:a16="http://schemas.microsoft.com/office/drawing/2014/main" id="{74061082-6D34-ADFD-343C-2B1D6F69F5A5}"/>
              </a:ext>
            </a:extLst>
          </p:cNvPr>
          <p:cNvSpPr txBox="1">
            <a:spLocks/>
          </p:cNvSpPr>
          <p:nvPr/>
        </p:nvSpPr>
        <p:spPr>
          <a:xfrm>
            <a:off x="9191978" y="6614567"/>
            <a:ext cx="2743200" cy="153888"/>
          </a:xfrm>
          <a:prstGeom prst="rect">
            <a:avLst/>
          </a:prstGeom>
        </p:spPr>
        <p:txBody>
          <a:bodyPr vert="horz" lIns="0" tIns="0" rIns="0" bIns="0" rtlCol="0" anchor="ctr">
            <a:spAutoFit/>
          </a:bodyPr>
          <a:lstStyle>
            <a:defPPr>
              <a:defRPr lang="en-US"/>
            </a:defPPr>
            <a:lvl1pPr marL="0" algn="r" defTabSz="914400" rtl="0" eaLnBrk="1" latinLnBrk="0" hangingPunct="1">
              <a:defRPr sz="1000" b="0" i="0" kern="1200" spc="0">
                <a:solidFill>
                  <a:schemeClr val="bg1">
                    <a:lumMod val="65000"/>
                  </a:schemeClr>
                </a:solidFill>
                <a:latin typeface="Garamond" panose="02020404030301010803" pitchFamily="18"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F82BEDF-68CB-494D-95C2-E15CBC927B52}" type="slidenum">
              <a:rPr lang="en-US" smtClean="0"/>
              <a:pPr/>
              <a:t>11</a:t>
            </a:fld>
            <a:endParaRPr lang="en-US" dirty="0"/>
          </a:p>
        </p:txBody>
      </p:sp>
    </p:spTree>
    <p:extLst>
      <p:ext uri="{BB962C8B-B14F-4D97-AF65-F5344CB8AC3E}">
        <p14:creationId xmlns:p14="http://schemas.microsoft.com/office/powerpoint/2010/main" val="331810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28EDC-014D-78DF-5E04-A051FB900285}"/>
              </a:ext>
            </a:extLst>
          </p:cNvPr>
          <p:cNvSpPr>
            <a:spLocks noGrp="1"/>
          </p:cNvSpPr>
          <p:nvPr>
            <p:ph type="sldNum" sz="quarter" idx="12"/>
          </p:nvPr>
        </p:nvSpPr>
        <p:spPr/>
        <p:txBody>
          <a:bodyPr/>
          <a:lstStyle/>
          <a:p>
            <a:fld id="{2F82BEDF-68CB-494D-95C2-E15CBC927B52}" type="slidenum">
              <a:rPr lang="en-US" smtClean="0"/>
              <a:pPr/>
              <a:t>12</a:t>
            </a:fld>
            <a:endParaRPr lang="en-US" dirty="0"/>
          </a:p>
        </p:txBody>
      </p:sp>
      <p:graphicFrame>
        <p:nvGraphicFramePr>
          <p:cNvPr id="3" name="Google Shape;61;p6">
            <a:extLst>
              <a:ext uri="{FF2B5EF4-FFF2-40B4-BE49-F238E27FC236}">
                <a16:creationId xmlns:a16="http://schemas.microsoft.com/office/drawing/2014/main" id="{E6FB8A01-DC75-5EB9-8346-7C403155235B}"/>
              </a:ext>
            </a:extLst>
          </p:cNvPr>
          <p:cNvGraphicFramePr/>
          <p:nvPr>
            <p:extLst>
              <p:ext uri="{D42A27DB-BD31-4B8C-83A1-F6EECF244321}">
                <p14:modId xmlns:p14="http://schemas.microsoft.com/office/powerpoint/2010/main" val="3704793815"/>
              </p:ext>
            </p:extLst>
          </p:nvPr>
        </p:nvGraphicFramePr>
        <p:xfrm>
          <a:off x="0" y="0"/>
          <a:ext cx="12192000" cy="6852400"/>
        </p:xfrm>
        <a:graphic>
          <a:graphicData uri="http://schemas.openxmlformats.org/drawingml/2006/table">
            <a:tbl>
              <a:tblPr>
                <a:noFill/>
              </a:tblPr>
              <a:tblGrid>
                <a:gridCol w="1852402">
                  <a:extLst>
                    <a:ext uri="{9D8B030D-6E8A-4147-A177-3AD203B41FA5}">
                      <a16:colId xmlns:a16="http://schemas.microsoft.com/office/drawing/2014/main" val="20000"/>
                    </a:ext>
                  </a:extLst>
                </a:gridCol>
                <a:gridCol w="3560731">
                  <a:extLst>
                    <a:ext uri="{9D8B030D-6E8A-4147-A177-3AD203B41FA5}">
                      <a16:colId xmlns:a16="http://schemas.microsoft.com/office/drawing/2014/main" val="20001"/>
                    </a:ext>
                  </a:extLst>
                </a:gridCol>
                <a:gridCol w="2850749">
                  <a:extLst>
                    <a:ext uri="{9D8B030D-6E8A-4147-A177-3AD203B41FA5}">
                      <a16:colId xmlns:a16="http://schemas.microsoft.com/office/drawing/2014/main" val="20002"/>
                    </a:ext>
                  </a:extLst>
                </a:gridCol>
                <a:gridCol w="760847">
                  <a:extLst>
                    <a:ext uri="{9D8B030D-6E8A-4147-A177-3AD203B41FA5}">
                      <a16:colId xmlns:a16="http://schemas.microsoft.com/office/drawing/2014/main" val="20003"/>
                    </a:ext>
                  </a:extLst>
                </a:gridCol>
                <a:gridCol w="3167271">
                  <a:extLst>
                    <a:ext uri="{9D8B030D-6E8A-4147-A177-3AD203B41FA5}">
                      <a16:colId xmlns:a16="http://schemas.microsoft.com/office/drawing/2014/main" val="20004"/>
                    </a:ext>
                  </a:extLst>
                </a:gridCol>
              </a:tblGrid>
              <a:tr h="628400">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bg1"/>
                          </a:solidFill>
                          <a:latin typeface="Times New Roman" panose="02020603050405020304" pitchFamily="18" charset="0"/>
                          <a:ea typeface="+mn-ea"/>
                          <a:cs typeface="Times New Roman" panose="02020603050405020304" pitchFamily="18" charset="0"/>
                        </a:rPr>
                        <a:t>Employee </a:t>
                      </a:r>
                      <a:r>
                        <a:rPr lang="en-US" sz="2000" b="1" kern="1200" dirty="0">
                          <a:solidFill>
                            <a:schemeClr val="accent5"/>
                          </a:solidFill>
                          <a:latin typeface="Times New Roman" panose="02020603050405020304" pitchFamily="18" charset="0"/>
                          <a:ea typeface="+mn-ea"/>
                          <a:cs typeface="Times New Roman" panose="02020603050405020304" pitchFamily="18" charset="0"/>
                        </a:rPr>
                        <a:t>Compensation</a:t>
                      </a: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214340678"/>
                  </a:ext>
                </a:extLst>
              </a:tr>
              <a:tr h="622800">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Area</a:t>
                      </a:r>
                      <a:endParaRPr lang="en-US" sz="1800" dirty="0">
                        <a:solidFill>
                          <a:schemeClr val="bg1"/>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Finding</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Best Practice</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Gap</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Recommendation</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003"/>
                  </a:ext>
                </a:extLst>
              </a:tr>
              <a:tr h="795009">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Job Descriptions</a:t>
                      </a:r>
                      <a:endParaRPr sz="13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Format and content of job descriptions that were reviewed were excellent</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Well documented job descriptions that are reviewed annually</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Annually review all internal employees job descriptions</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795009">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Compensation Strategy</a:t>
                      </a:r>
                      <a:endParaRPr sz="13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None</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 comprehensive Rewards Strategy with an annual review process</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Develop a comprehensive Rewards Strategy with an annual review process</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795009">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Salary Ranges</a:t>
                      </a:r>
                      <a:endParaRPr sz="13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None</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Salary ranges are developed for each jobs based on market data on an annual basis</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Develop salary ranges for all internal employee jobs based on market data</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795009">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Annual Bonus Plan</a:t>
                      </a:r>
                      <a:endParaRPr sz="13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Yes. Not published. Based on subjective decision by CEO</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Published plan based on individual employee objective KPIs that motivates employees towards desired business outcomes</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Develop an incentive plan that motivates employee performance towards desired business results</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795009">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Internal Equity Review</a:t>
                      </a:r>
                      <a:endParaRPr sz="13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District Manager have a very broad range of actual pay practice</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Review annually to insure no internal equity issues</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Review annually to insure no internal equity issues. Look at District Manager position</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84878879"/>
                  </a:ext>
                </a:extLst>
              </a:tr>
              <a:tr h="795009">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Direct Deposit</a:t>
                      </a:r>
                      <a:endParaRPr sz="13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6350" cap="flat" cmpd="sng" algn="ctr">
                      <a:no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Not available to External Employees. Available to Internal Employees after 1 year</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Direct Deposit is the general rule and often mandatory</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Go to direct deposit for all employees</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2151537"/>
                  </a:ext>
                </a:extLst>
              </a:tr>
              <a:tr h="831146">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HRIS</a:t>
                      </a:r>
                      <a:endParaRPr sz="13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Utilize what appears to be a very primitive system</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HRIS systems that integrate payroll, benefits, governmental compliance and record keeping functions</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Investigate alternative HRIS Systems. There should be cost savings through employee productivity improvement</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40222645"/>
                  </a:ext>
                </a:extLst>
              </a:tr>
            </a:tbl>
          </a:graphicData>
        </a:graphic>
      </p:graphicFrame>
      <p:sp>
        <p:nvSpPr>
          <p:cNvPr id="4" name="Holder 5">
            <a:extLst>
              <a:ext uri="{FF2B5EF4-FFF2-40B4-BE49-F238E27FC236}">
                <a16:creationId xmlns:a16="http://schemas.microsoft.com/office/drawing/2014/main" id="{644A2B1C-B5AD-5B47-8087-EE89CBFE1C7D}"/>
              </a:ext>
            </a:extLst>
          </p:cNvPr>
          <p:cNvSpPr txBox="1">
            <a:spLocks/>
          </p:cNvSpPr>
          <p:nvPr/>
        </p:nvSpPr>
        <p:spPr>
          <a:xfrm>
            <a:off x="80524" y="6706900"/>
            <a:ext cx="4623435" cy="12311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800" kern="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 100-Day Advisors</a:t>
            </a:r>
            <a:endParaRPr lang="en-US" sz="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5" name="Slide Number Placeholder 1">
            <a:extLst>
              <a:ext uri="{FF2B5EF4-FFF2-40B4-BE49-F238E27FC236}">
                <a16:creationId xmlns:a16="http://schemas.microsoft.com/office/drawing/2014/main" id="{F4FA92C3-F9BF-F8A9-C32E-B5E0F6A60084}"/>
              </a:ext>
            </a:extLst>
          </p:cNvPr>
          <p:cNvSpPr txBox="1">
            <a:spLocks/>
          </p:cNvSpPr>
          <p:nvPr/>
        </p:nvSpPr>
        <p:spPr>
          <a:xfrm>
            <a:off x="9191978" y="6614567"/>
            <a:ext cx="2743200" cy="153888"/>
          </a:xfrm>
          <a:prstGeom prst="rect">
            <a:avLst/>
          </a:prstGeom>
        </p:spPr>
        <p:txBody>
          <a:bodyPr vert="horz" lIns="0" tIns="0" rIns="0" bIns="0" rtlCol="0" anchor="ctr">
            <a:spAutoFit/>
          </a:bodyPr>
          <a:lstStyle>
            <a:defPPr>
              <a:defRPr lang="en-US"/>
            </a:defPPr>
            <a:lvl1pPr marL="0" algn="r" defTabSz="914400" rtl="0" eaLnBrk="1" latinLnBrk="0" hangingPunct="1">
              <a:defRPr sz="1000" b="0" i="0" kern="1200" spc="0">
                <a:solidFill>
                  <a:schemeClr val="bg1">
                    <a:lumMod val="65000"/>
                  </a:schemeClr>
                </a:solidFill>
                <a:latin typeface="Garamond" panose="02020404030301010803" pitchFamily="18"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F82BEDF-68CB-494D-95C2-E15CBC927B52}" type="slidenum">
              <a:rPr lang="en-US" smtClean="0"/>
              <a:pPr/>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D083D95-1B43-E584-C6AF-FE77CD899E9B}"/>
              </a:ext>
            </a:extLst>
          </p:cNvPr>
          <p:cNvSpPr>
            <a:spLocks noGrp="1"/>
          </p:cNvSpPr>
          <p:nvPr>
            <p:ph type="sldNum" sz="quarter" idx="12"/>
          </p:nvPr>
        </p:nvSpPr>
        <p:spPr/>
        <p:txBody>
          <a:bodyPr/>
          <a:lstStyle/>
          <a:p>
            <a:fld id="{2F82BEDF-68CB-494D-95C2-E15CBC927B52}" type="slidenum">
              <a:rPr lang="en-US" smtClean="0"/>
              <a:pPr/>
              <a:t>13</a:t>
            </a:fld>
            <a:endParaRPr lang="en-US" dirty="0"/>
          </a:p>
        </p:txBody>
      </p:sp>
      <p:graphicFrame>
        <p:nvGraphicFramePr>
          <p:cNvPr id="4" name="Google Shape;61;p6">
            <a:extLst>
              <a:ext uri="{FF2B5EF4-FFF2-40B4-BE49-F238E27FC236}">
                <a16:creationId xmlns:a16="http://schemas.microsoft.com/office/drawing/2014/main" id="{AA174313-027F-5B61-18AC-50CDCD067950}"/>
              </a:ext>
            </a:extLst>
          </p:cNvPr>
          <p:cNvGraphicFramePr/>
          <p:nvPr>
            <p:extLst>
              <p:ext uri="{D42A27DB-BD31-4B8C-83A1-F6EECF244321}">
                <p14:modId xmlns:p14="http://schemas.microsoft.com/office/powerpoint/2010/main" val="4220269365"/>
              </p:ext>
            </p:extLst>
          </p:nvPr>
        </p:nvGraphicFramePr>
        <p:xfrm>
          <a:off x="0" y="0"/>
          <a:ext cx="12192000" cy="6858002"/>
        </p:xfrm>
        <a:graphic>
          <a:graphicData uri="http://schemas.openxmlformats.org/drawingml/2006/table">
            <a:tbl>
              <a:tblPr>
                <a:noFill/>
              </a:tblPr>
              <a:tblGrid>
                <a:gridCol w="1852402">
                  <a:extLst>
                    <a:ext uri="{9D8B030D-6E8A-4147-A177-3AD203B41FA5}">
                      <a16:colId xmlns:a16="http://schemas.microsoft.com/office/drawing/2014/main" val="20000"/>
                    </a:ext>
                  </a:extLst>
                </a:gridCol>
                <a:gridCol w="3560731">
                  <a:extLst>
                    <a:ext uri="{9D8B030D-6E8A-4147-A177-3AD203B41FA5}">
                      <a16:colId xmlns:a16="http://schemas.microsoft.com/office/drawing/2014/main" val="20001"/>
                    </a:ext>
                  </a:extLst>
                </a:gridCol>
                <a:gridCol w="2850749">
                  <a:extLst>
                    <a:ext uri="{9D8B030D-6E8A-4147-A177-3AD203B41FA5}">
                      <a16:colId xmlns:a16="http://schemas.microsoft.com/office/drawing/2014/main" val="20002"/>
                    </a:ext>
                  </a:extLst>
                </a:gridCol>
                <a:gridCol w="760847">
                  <a:extLst>
                    <a:ext uri="{9D8B030D-6E8A-4147-A177-3AD203B41FA5}">
                      <a16:colId xmlns:a16="http://schemas.microsoft.com/office/drawing/2014/main" val="20003"/>
                    </a:ext>
                  </a:extLst>
                </a:gridCol>
                <a:gridCol w="3167271">
                  <a:extLst>
                    <a:ext uri="{9D8B030D-6E8A-4147-A177-3AD203B41FA5}">
                      <a16:colId xmlns:a16="http://schemas.microsoft.com/office/drawing/2014/main" val="20004"/>
                    </a:ext>
                  </a:extLst>
                </a:gridCol>
              </a:tblGrid>
              <a:tr h="625265">
                <a:tc gridSpan="5">
                  <a:txBody>
                    <a:bodyPr/>
                    <a:lstStyle/>
                    <a:p>
                      <a:pPr marL="0" marR="0" lvl="0" indent="0" algn="ctr" defTabSz="914400" rtl="0" eaLnBrk="1" latinLnBrk="0" hangingPunct="1">
                        <a:spcBef>
                          <a:spcPts val="0"/>
                        </a:spcBef>
                        <a:spcAft>
                          <a:spcPts val="0"/>
                        </a:spcAft>
                        <a:buNone/>
                      </a:pPr>
                      <a:r>
                        <a:rPr lang="en-US" sz="2000" b="1" kern="1200" dirty="0">
                          <a:solidFill>
                            <a:schemeClr val="bg1"/>
                          </a:solidFill>
                          <a:latin typeface="Times New Roman" panose="02020603050405020304" pitchFamily="18" charset="0"/>
                          <a:ea typeface="+mn-ea"/>
                          <a:cs typeface="Times New Roman" panose="02020603050405020304" pitchFamily="18" charset="0"/>
                        </a:rPr>
                        <a:t>Employee </a:t>
                      </a:r>
                      <a:r>
                        <a:rPr lang="en-US" sz="2000" b="1" kern="1200" dirty="0">
                          <a:solidFill>
                            <a:schemeClr val="accent5"/>
                          </a:solidFill>
                          <a:latin typeface="Times New Roman" panose="02020603050405020304" pitchFamily="18" charset="0"/>
                          <a:ea typeface="+mn-ea"/>
                          <a:cs typeface="Times New Roman" panose="02020603050405020304" pitchFamily="18" charset="0"/>
                        </a:rPr>
                        <a:t>Terminations</a:t>
                      </a: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214340678"/>
                  </a:ext>
                </a:extLst>
              </a:tr>
              <a:tr h="625265">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Area</a:t>
                      </a:r>
                      <a:endParaRPr lang="en-US" sz="1800" b="1" dirty="0">
                        <a:solidFill>
                          <a:schemeClr val="bg1"/>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Finding</a:t>
                      </a:r>
                      <a:endParaRPr lang="en-US" sz="1800" b="1"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Best Practice</a:t>
                      </a:r>
                      <a:endParaRPr lang="en-US" sz="1800" b="1"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Gap</a:t>
                      </a:r>
                      <a:endParaRPr lang="en-US" sz="1800" b="1"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Recommendation</a:t>
                      </a:r>
                      <a:endParaRPr lang="en-US" sz="1800" b="1"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003"/>
                  </a:ext>
                </a:extLst>
              </a:tr>
              <a:tr h="700934">
                <a:tc rowSpan="3">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External Employee Terminations</a:t>
                      </a: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Clients can request employees be removed from their facility</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industry standards</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required</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700934">
                <a:tc vMerge="1">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Employees are often used on other accounts based on the performance issue with the client</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industry standards</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required</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700934">
                <a:tc vMerge="1">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Terminations decisions are reviewed with HR and are documented</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industry standards</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required</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700934">
                <a:tc rowSpan="4">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Internal Employee Terminations</a:t>
                      </a: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Progressive discipline process is utilized unless the issue is severe enough to warrant immediate termination</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industry standards</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required</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700934">
                <a:tc vMerge="1">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HR is an active partner in the process to ensure equitable treatment</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industry standards</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required</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9"/>
                  </a:ext>
                </a:extLst>
              </a:tr>
              <a:tr h="700934">
                <a:tc vMerge="1">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HR files demonstrate excellent documentation of the process</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Exceeds best practice expectations</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required</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0"/>
                  </a:ext>
                </a:extLst>
              </a:tr>
              <a:tr h="700934">
                <a:tc vMerge="1">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CEO makes the final decision</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CEO approval is not always required</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required</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1"/>
                  </a:ext>
                </a:extLst>
              </a:tr>
              <a:tr h="700934">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Final Paychecks</a:t>
                      </a:r>
                      <a:endParaRPr sz="13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Understand and comply with all state requirements</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Compliance with state directions</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required</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2"/>
                  </a:ext>
                </a:extLst>
              </a:tr>
            </a:tbl>
          </a:graphicData>
        </a:graphic>
      </p:graphicFrame>
      <p:sp>
        <p:nvSpPr>
          <p:cNvPr id="2" name="Holder 5">
            <a:extLst>
              <a:ext uri="{FF2B5EF4-FFF2-40B4-BE49-F238E27FC236}">
                <a16:creationId xmlns:a16="http://schemas.microsoft.com/office/drawing/2014/main" id="{C0388C66-6C7C-6890-C8D9-22A395198092}"/>
              </a:ext>
            </a:extLst>
          </p:cNvPr>
          <p:cNvSpPr txBox="1">
            <a:spLocks/>
          </p:cNvSpPr>
          <p:nvPr/>
        </p:nvSpPr>
        <p:spPr>
          <a:xfrm>
            <a:off x="80524" y="6706900"/>
            <a:ext cx="4623435" cy="12311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800" kern="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 100-Day Advisors</a:t>
            </a:r>
            <a:endParaRPr lang="en-US" sz="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5" name="Slide Number Placeholder 1">
            <a:extLst>
              <a:ext uri="{FF2B5EF4-FFF2-40B4-BE49-F238E27FC236}">
                <a16:creationId xmlns:a16="http://schemas.microsoft.com/office/drawing/2014/main" id="{50C3B6C6-F963-181C-E7CF-578652F5A382}"/>
              </a:ext>
            </a:extLst>
          </p:cNvPr>
          <p:cNvSpPr txBox="1">
            <a:spLocks/>
          </p:cNvSpPr>
          <p:nvPr/>
        </p:nvSpPr>
        <p:spPr>
          <a:xfrm>
            <a:off x="9191978" y="6614567"/>
            <a:ext cx="2743200" cy="153888"/>
          </a:xfrm>
          <a:prstGeom prst="rect">
            <a:avLst/>
          </a:prstGeom>
        </p:spPr>
        <p:txBody>
          <a:bodyPr vert="horz" lIns="0" tIns="0" rIns="0" bIns="0" rtlCol="0" anchor="ctr">
            <a:spAutoFit/>
          </a:bodyPr>
          <a:lstStyle>
            <a:defPPr>
              <a:defRPr lang="en-US"/>
            </a:defPPr>
            <a:lvl1pPr marL="0" algn="r" defTabSz="914400" rtl="0" eaLnBrk="1" latinLnBrk="0" hangingPunct="1">
              <a:defRPr sz="1000" b="0" i="0" kern="1200" spc="0">
                <a:solidFill>
                  <a:schemeClr val="bg1">
                    <a:lumMod val="65000"/>
                  </a:schemeClr>
                </a:solidFill>
                <a:latin typeface="Garamond" panose="02020404030301010803" pitchFamily="18"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F82BEDF-68CB-494D-95C2-E15CBC927B52}" type="slidenum">
              <a:rPr lang="en-US" smtClean="0"/>
              <a:pPr/>
              <a:t>13</a:t>
            </a:fld>
            <a:endParaRPr lang="en-US" dirty="0"/>
          </a:p>
        </p:txBody>
      </p:sp>
    </p:spTree>
    <p:extLst>
      <p:ext uri="{BB962C8B-B14F-4D97-AF65-F5344CB8AC3E}">
        <p14:creationId xmlns:p14="http://schemas.microsoft.com/office/powerpoint/2010/main" val="1536479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34" name="Rectangle 33">
            <a:extLst>
              <a:ext uri="{FF2B5EF4-FFF2-40B4-BE49-F238E27FC236}">
                <a16:creationId xmlns:a16="http://schemas.microsoft.com/office/drawing/2014/main" id="{938EB20C-3B57-3F83-F513-C3455621F713}"/>
              </a:ext>
            </a:extLst>
          </p:cNvPr>
          <p:cNvSpPr/>
          <p:nvPr/>
        </p:nvSpPr>
        <p:spPr>
          <a:xfrm>
            <a:off x="0" y="0"/>
            <a:ext cx="12192000" cy="685800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pic>
        <p:nvPicPr>
          <p:cNvPr id="19" name="Picture 18" descr="A person holding a folder with papers&#10;&#10;Description automatically generated">
            <a:extLst>
              <a:ext uri="{FF2B5EF4-FFF2-40B4-BE49-F238E27FC236}">
                <a16:creationId xmlns:a16="http://schemas.microsoft.com/office/drawing/2014/main" id="{1489FDE1-DF0D-5FD5-D786-E79BC576C285}"/>
              </a:ext>
            </a:extLst>
          </p:cNvPr>
          <p:cNvPicPr>
            <a:picLocks noChangeAspect="1"/>
          </p:cNvPicPr>
          <p:nvPr/>
        </p:nvPicPr>
        <p:blipFill>
          <a:blip r:embed="rId3">
            <a:duotone>
              <a:prstClr val="black"/>
              <a:srgbClr val="D9C3A5">
                <a:tint val="50000"/>
                <a:satMod val="180000"/>
              </a:srgbClr>
            </a:duotone>
            <a:extLst>
              <a:ext uri="{28A0092B-C50C-407E-A947-70E740481C1C}">
                <a14:useLocalDpi xmlns:a14="http://schemas.microsoft.com/office/drawing/2010/main" val="0"/>
              </a:ext>
            </a:extLst>
          </a:blip>
          <a:srcRect l="14765" r="720"/>
          <a:stretch>
            <a:fillRect/>
          </a:stretch>
        </p:blipFill>
        <p:spPr>
          <a:xfrm>
            <a:off x="675392" y="2471090"/>
            <a:ext cx="5561427" cy="4386910"/>
          </a:xfrm>
          <a:custGeom>
            <a:avLst/>
            <a:gdLst>
              <a:gd name="connsiteX0" fmla="*/ 0 w 4708035"/>
              <a:gd name="connsiteY0" fmla="*/ 0 h 3713746"/>
              <a:gd name="connsiteX1" fmla="*/ 411319 w 4708035"/>
              <a:gd name="connsiteY1" fmla="*/ 20770 h 3713746"/>
              <a:gd name="connsiteX2" fmla="*/ 4669795 w 4708035"/>
              <a:gd name="connsiteY2" fmla="*/ 3569754 h 3713746"/>
              <a:gd name="connsiteX3" fmla="*/ 4708035 w 4708035"/>
              <a:gd name="connsiteY3" fmla="*/ 3713746 h 3713746"/>
              <a:gd name="connsiteX4" fmla="*/ 0 w 4708035"/>
              <a:gd name="connsiteY4" fmla="*/ 3713746 h 3713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8035" h="3713746">
                <a:moveTo>
                  <a:pt x="0" y="0"/>
                </a:moveTo>
                <a:lnTo>
                  <a:pt x="411319" y="20770"/>
                </a:lnTo>
                <a:cubicBezTo>
                  <a:pt x="2444527" y="227254"/>
                  <a:pt x="4114889" y="1661116"/>
                  <a:pt x="4669795" y="3569754"/>
                </a:cubicBezTo>
                <a:lnTo>
                  <a:pt x="4708035" y="3713746"/>
                </a:lnTo>
                <a:lnTo>
                  <a:pt x="0" y="3713746"/>
                </a:lnTo>
                <a:close/>
              </a:path>
            </a:pathLst>
          </a:custGeom>
        </p:spPr>
      </p:pic>
      <p:sp>
        <p:nvSpPr>
          <p:cNvPr id="11" name="Rectangle 10">
            <a:extLst>
              <a:ext uri="{FF2B5EF4-FFF2-40B4-BE49-F238E27FC236}">
                <a16:creationId xmlns:a16="http://schemas.microsoft.com/office/drawing/2014/main" id="{C687ACEA-B742-9551-1BEA-E353A9C12702}"/>
              </a:ext>
            </a:extLst>
          </p:cNvPr>
          <p:cNvSpPr/>
          <p:nvPr/>
        </p:nvSpPr>
        <p:spPr>
          <a:xfrm rot="10800000" flipH="1" flipV="1">
            <a:off x="6236819" y="2643219"/>
            <a:ext cx="4906818" cy="311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r>
              <a:rPr lang="en-GB" sz="1050" b="1" dirty="0">
                <a:solidFill>
                  <a:schemeClr val="accent5"/>
                </a:solidFill>
                <a:latin typeface="Times New Roman" panose="02020603050405020304" pitchFamily="18" charset="0"/>
                <a:cs typeface="Times New Roman" panose="02020603050405020304" pitchFamily="18" charset="0"/>
              </a:rPr>
              <a:t>LOW RISK </a:t>
            </a:r>
          </a:p>
        </p:txBody>
      </p:sp>
      <p:sp>
        <p:nvSpPr>
          <p:cNvPr id="21" name="Title 8">
            <a:extLst>
              <a:ext uri="{FF2B5EF4-FFF2-40B4-BE49-F238E27FC236}">
                <a16:creationId xmlns:a16="http://schemas.microsoft.com/office/drawing/2014/main" id="{52FB3C9A-A2EA-F9D6-8702-3E3B96B03F0A}"/>
              </a:ext>
            </a:extLst>
          </p:cNvPr>
          <p:cNvSpPr txBox="1">
            <a:spLocks/>
          </p:cNvSpPr>
          <p:nvPr/>
        </p:nvSpPr>
        <p:spPr>
          <a:xfrm>
            <a:off x="6236819" y="914894"/>
            <a:ext cx="4906817" cy="1754326"/>
          </a:xfrm>
          <a:prstGeom prst="rect">
            <a:avLst/>
          </a:prstGeom>
        </p:spPr>
        <p:txBody>
          <a:bodyPr vert="horz" wrap="square" lIns="90000" tIns="45720" rIns="91440" bIns="45720" rtlCol="0" anchor="b">
            <a:spAutoFit/>
          </a:bodyPr>
          <a:lstStyle>
            <a:lvl1pPr algn="l" defTabSz="914400" rtl="0" eaLnBrk="1" latinLnBrk="0" hangingPunct="1">
              <a:lnSpc>
                <a:spcPct val="90000"/>
              </a:lnSpc>
              <a:spcBef>
                <a:spcPct val="0"/>
              </a:spcBef>
              <a:buNone/>
              <a:defRPr lang="en-US" sz="6000" b="1" i="0" kern="1200" dirty="0">
                <a:solidFill>
                  <a:schemeClr val="tx1"/>
                </a:solidFill>
                <a:latin typeface="Times New Roman" panose="02020603050405020304" pitchFamily="18" charset="0"/>
                <a:ea typeface="+mj-ea"/>
                <a:cs typeface="Times New Roman" panose="02020603050405020304" pitchFamily="18" charset="0"/>
              </a:defRPr>
            </a:lvl1pPr>
          </a:lstStyle>
          <a:p>
            <a:r>
              <a:rPr lang="en-IN" b="0" dirty="0">
                <a:solidFill>
                  <a:schemeClr val="bg1"/>
                </a:solidFill>
              </a:rPr>
              <a:t>Employee</a:t>
            </a:r>
          </a:p>
          <a:p>
            <a:r>
              <a:rPr lang="en-IN" dirty="0">
                <a:solidFill>
                  <a:schemeClr val="accent5"/>
                </a:solidFill>
              </a:rPr>
              <a:t>Authorization</a:t>
            </a:r>
          </a:p>
        </p:txBody>
      </p:sp>
      <p:sp>
        <p:nvSpPr>
          <p:cNvPr id="25" name="Content Placeholder 5">
            <a:extLst>
              <a:ext uri="{FF2B5EF4-FFF2-40B4-BE49-F238E27FC236}">
                <a16:creationId xmlns:a16="http://schemas.microsoft.com/office/drawing/2014/main" id="{27030BFE-3B0C-F6FF-4F76-8A6E2B5D7E74}"/>
              </a:ext>
            </a:extLst>
          </p:cNvPr>
          <p:cNvSpPr txBox="1">
            <a:spLocks/>
          </p:cNvSpPr>
          <p:nvPr/>
        </p:nvSpPr>
        <p:spPr>
          <a:xfrm>
            <a:off x="6236819" y="3185162"/>
            <a:ext cx="4442354" cy="2523768"/>
          </a:xfrm>
          <a:prstGeom prst="rect">
            <a:avLst/>
          </a:prstGeom>
        </p:spPr>
        <p:txBody>
          <a:bodyPr vert="horz" wrap="square" lIns="91440" tIns="45720" rIns="91440" bIns="45720" rtlCol="0" anchor="t">
            <a:spAutoFit/>
          </a:bodyPr>
          <a:lstStyle>
            <a:lvl1pPr marL="216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1pPr>
            <a:lvl2pPr marL="432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2pPr>
            <a:lvl3pPr marL="648000" indent="-216000" algn="l" defTabSz="914400" rtl="0" eaLnBrk="1" latinLnBrk="0" hangingPunct="1">
              <a:lnSpc>
                <a:spcPct val="100000"/>
              </a:lnSpc>
              <a:spcBef>
                <a:spcPts val="300"/>
              </a:spcBef>
              <a:buClr>
                <a:schemeClr val="accent1"/>
              </a:buClr>
              <a:buSzPct val="85000"/>
              <a:buFont typeface="Wingdings" pitchFamily="2" charset="2"/>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3pPr>
            <a:lvl4pPr marL="864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4pPr>
            <a:lvl5pPr marL="1080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900"/>
              </a:spcBef>
              <a:buNone/>
            </a:pPr>
            <a:r>
              <a:rPr lang="en-GB" sz="1100" b="1" dirty="0">
                <a:solidFill>
                  <a:schemeClr val="accent3"/>
                </a:solidFill>
              </a:rPr>
              <a:t>Only 16 Employment Authorization Forms (I-9) of over 200 examined files were missing. This is an excellent result although the standard should always be 0</a:t>
            </a:r>
          </a:p>
          <a:p>
            <a:pPr marL="0" indent="0">
              <a:spcBef>
                <a:spcPts val="900"/>
              </a:spcBef>
              <a:buNone/>
            </a:pPr>
            <a:r>
              <a:rPr lang="en-GB" sz="1100" b="1" dirty="0">
                <a:solidFill>
                  <a:schemeClr val="accent3"/>
                </a:solidFill>
              </a:rPr>
              <a:t>Given that Target Company has primarily paper processes, given time, the missing forms could will be found in the many stacks of documents. My recommendation based on my observations in Palo Alto is that an organization of this size a needs a robust and state of the art HRIS System. Cost savings would be realized from productivity improvement and staff reductions</a:t>
            </a:r>
          </a:p>
          <a:p>
            <a:pPr marL="0" indent="0">
              <a:spcBef>
                <a:spcPts val="900"/>
              </a:spcBef>
              <a:buNone/>
            </a:pPr>
            <a:r>
              <a:rPr lang="en-GB" sz="1100" b="1" dirty="0">
                <a:solidFill>
                  <a:schemeClr val="accent3"/>
                </a:solidFill>
              </a:rPr>
              <a:t>E-Verification is utilized in California and New York. No missing documentation were found in those states. Expand e-Verification to all locations</a:t>
            </a:r>
          </a:p>
        </p:txBody>
      </p:sp>
      <p:grpSp>
        <p:nvGrpSpPr>
          <p:cNvPr id="46" name="Group 45">
            <a:extLst>
              <a:ext uri="{FF2B5EF4-FFF2-40B4-BE49-F238E27FC236}">
                <a16:creationId xmlns:a16="http://schemas.microsoft.com/office/drawing/2014/main" id="{0D1F5AD2-EA06-A11F-DBFC-AC0D7E09328A}"/>
              </a:ext>
            </a:extLst>
          </p:cNvPr>
          <p:cNvGrpSpPr/>
          <p:nvPr/>
        </p:nvGrpSpPr>
        <p:grpSpPr>
          <a:xfrm rot="5400000">
            <a:off x="957032" y="6371618"/>
            <a:ext cx="90088" cy="327751"/>
            <a:chOff x="1273763" y="3581400"/>
            <a:chExt cx="152400" cy="2589212"/>
          </a:xfrm>
        </p:grpSpPr>
        <p:cxnSp>
          <p:nvCxnSpPr>
            <p:cNvPr id="47" name="Straight Connector 46">
              <a:extLst>
                <a:ext uri="{FF2B5EF4-FFF2-40B4-BE49-F238E27FC236}">
                  <a16:creationId xmlns:a16="http://schemas.microsoft.com/office/drawing/2014/main" id="{1A52E78E-6111-7A61-EE9B-A8C8EDEC072A}"/>
                </a:ext>
              </a:extLst>
            </p:cNvPr>
            <p:cNvCxnSpPr>
              <a:cxnSpLocks/>
            </p:cNvCxnSpPr>
            <p:nvPr/>
          </p:nvCxnSpPr>
          <p:spPr>
            <a:xfrm flipV="1">
              <a:off x="1273763" y="3581400"/>
              <a:ext cx="0" cy="2589212"/>
            </a:xfrm>
            <a:prstGeom prst="line">
              <a:avLst/>
            </a:prstGeom>
            <a:ln w="28575"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7F2FCE7-72E5-F4F4-A558-8924A6E6AEDF}"/>
                </a:ext>
              </a:extLst>
            </p:cNvPr>
            <p:cNvCxnSpPr>
              <a:cxnSpLocks/>
            </p:cNvCxnSpPr>
            <p:nvPr/>
          </p:nvCxnSpPr>
          <p:spPr>
            <a:xfrm flipV="1">
              <a:off x="1426163" y="3581400"/>
              <a:ext cx="0" cy="2589212"/>
            </a:xfrm>
            <a:prstGeom prst="line">
              <a:avLst/>
            </a:prstGeom>
            <a:ln w="28575" cap="rnd">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4D048E91-2E2E-B70F-DA28-817B8B095D8B}"/>
              </a:ext>
            </a:extLst>
          </p:cNvPr>
          <p:cNvSpPr>
            <a:spLocks noGrp="1"/>
          </p:cNvSpPr>
          <p:nvPr>
            <p:ph type="sldNum" sz="quarter" idx="12"/>
          </p:nvPr>
        </p:nvSpPr>
        <p:spPr/>
        <p:txBody>
          <a:bodyPr/>
          <a:lstStyle/>
          <a:p>
            <a:fld id="{2F82BEDF-68CB-494D-95C2-E15CBC927B52}" type="slidenum">
              <a:rPr lang="en-US" smtClean="0"/>
              <a:pPr/>
              <a:t>14</a:t>
            </a:fld>
            <a:endParaRPr lang="en-US" dirty="0"/>
          </a:p>
        </p:txBody>
      </p:sp>
      <p:sp>
        <p:nvSpPr>
          <p:cNvPr id="3" name="Holder 5">
            <a:extLst>
              <a:ext uri="{FF2B5EF4-FFF2-40B4-BE49-F238E27FC236}">
                <a16:creationId xmlns:a16="http://schemas.microsoft.com/office/drawing/2014/main" id="{C063BBD0-61D3-F1AA-369E-154789B3831A}"/>
              </a:ext>
            </a:extLst>
          </p:cNvPr>
          <p:cNvSpPr txBox="1">
            <a:spLocks/>
          </p:cNvSpPr>
          <p:nvPr/>
        </p:nvSpPr>
        <p:spPr>
          <a:xfrm>
            <a:off x="80524" y="6706900"/>
            <a:ext cx="4623435" cy="12311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800" kern="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 100-Day Advisors</a:t>
            </a:r>
            <a:endParaRPr lang="en-US" sz="8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7861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34" name="Rectangle 33">
            <a:extLst>
              <a:ext uri="{FF2B5EF4-FFF2-40B4-BE49-F238E27FC236}">
                <a16:creationId xmlns:a16="http://schemas.microsoft.com/office/drawing/2014/main" id="{938EB20C-3B57-3F83-F513-C3455621F713}"/>
              </a:ext>
            </a:extLst>
          </p:cNvPr>
          <p:cNvSpPr/>
          <p:nvPr/>
        </p:nvSpPr>
        <p:spPr>
          <a:xfrm>
            <a:off x="0" y="0"/>
            <a:ext cx="12192000" cy="685800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pic>
        <p:nvPicPr>
          <p:cNvPr id="3" name="Picture 2" descr="A person writing on a piece of paper&#10;&#10;Description automatically generated">
            <a:extLst>
              <a:ext uri="{FF2B5EF4-FFF2-40B4-BE49-F238E27FC236}">
                <a16:creationId xmlns:a16="http://schemas.microsoft.com/office/drawing/2014/main" id="{21CF838C-E781-739F-70FC-765C1824121D}"/>
              </a:ext>
            </a:extLst>
          </p:cNvPr>
          <p:cNvPicPr>
            <a:picLocks noChangeAspect="1"/>
          </p:cNvPicPr>
          <p:nvPr/>
        </p:nvPicPr>
        <p:blipFill rotWithShape="1">
          <a:blip r:embed="rId3">
            <a:duotone>
              <a:prstClr val="black"/>
              <a:srgbClr val="D9C3A5">
                <a:tint val="50000"/>
                <a:satMod val="180000"/>
              </a:srgbClr>
            </a:duotone>
            <a:extLst>
              <a:ext uri="{28A0092B-C50C-407E-A947-70E740481C1C}">
                <a14:useLocalDpi xmlns:a14="http://schemas.microsoft.com/office/drawing/2010/main" val="0"/>
              </a:ext>
            </a:extLst>
          </a:blip>
          <a:srcRect l="4454" t="11508" r="20672"/>
          <a:stretch/>
        </p:blipFill>
        <p:spPr>
          <a:xfrm>
            <a:off x="675393" y="2471090"/>
            <a:ext cx="5561427" cy="4386910"/>
          </a:xfrm>
          <a:custGeom>
            <a:avLst/>
            <a:gdLst>
              <a:gd name="connsiteX0" fmla="*/ 0 w 5561427"/>
              <a:gd name="connsiteY0" fmla="*/ 0 h 4386910"/>
              <a:gd name="connsiteX1" fmla="*/ 485876 w 5561427"/>
              <a:gd name="connsiteY1" fmla="*/ 24535 h 4386910"/>
              <a:gd name="connsiteX2" fmla="*/ 5516256 w 5561427"/>
              <a:gd name="connsiteY2" fmla="*/ 4216818 h 4386910"/>
              <a:gd name="connsiteX3" fmla="*/ 5561427 w 5561427"/>
              <a:gd name="connsiteY3" fmla="*/ 4386910 h 4386910"/>
              <a:gd name="connsiteX4" fmla="*/ 0 w 5561427"/>
              <a:gd name="connsiteY4" fmla="*/ 4386910 h 4386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427" h="4386910">
                <a:moveTo>
                  <a:pt x="0" y="0"/>
                </a:moveTo>
                <a:lnTo>
                  <a:pt x="485876" y="24535"/>
                </a:lnTo>
                <a:cubicBezTo>
                  <a:pt x="2887629" y="268447"/>
                  <a:pt x="4860766" y="1962215"/>
                  <a:pt x="5516256" y="4216818"/>
                </a:cubicBezTo>
                <a:lnTo>
                  <a:pt x="5561427" y="4386910"/>
                </a:lnTo>
                <a:lnTo>
                  <a:pt x="0" y="4386910"/>
                </a:lnTo>
                <a:close/>
              </a:path>
            </a:pathLst>
          </a:custGeom>
        </p:spPr>
      </p:pic>
      <p:sp>
        <p:nvSpPr>
          <p:cNvPr id="11" name="Rectangle 10">
            <a:extLst>
              <a:ext uri="{FF2B5EF4-FFF2-40B4-BE49-F238E27FC236}">
                <a16:creationId xmlns:a16="http://schemas.microsoft.com/office/drawing/2014/main" id="{C687ACEA-B742-9551-1BEA-E353A9C12702}"/>
              </a:ext>
            </a:extLst>
          </p:cNvPr>
          <p:cNvSpPr/>
          <p:nvPr/>
        </p:nvSpPr>
        <p:spPr>
          <a:xfrm rot="10800000" flipH="1" flipV="1">
            <a:off x="6236819" y="2643219"/>
            <a:ext cx="4906818" cy="311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r>
              <a:rPr lang="en-GB" sz="1050" b="1" dirty="0">
                <a:solidFill>
                  <a:schemeClr val="accent5"/>
                </a:solidFill>
                <a:latin typeface="Times New Roman" panose="02020603050405020304" pitchFamily="18" charset="0"/>
                <a:cs typeface="Times New Roman" panose="02020603050405020304" pitchFamily="18" charset="0"/>
              </a:rPr>
              <a:t>LOW-MEDIUM RISK </a:t>
            </a:r>
          </a:p>
        </p:txBody>
      </p:sp>
      <p:sp>
        <p:nvSpPr>
          <p:cNvPr id="21" name="Title 8">
            <a:extLst>
              <a:ext uri="{FF2B5EF4-FFF2-40B4-BE49-F238E27FC236}">
                <a16:creationId xmlns:a16="http://schemas.microsoft.com/office/drawing/2014/main" id="{52FB3C9A-A2EA-F9D6-8702-3E3B96B03F0A}"/>
              </a:ext>
            </a:extLst>
          </p:cNvPr>
          <p:cNvSpPr txBox="1">
            <a:spLocks/>
          </p:cNvSpPr>
          <p:nvPr/>
        </p:nvSpPr>
        <p:spPr>
          <a:xfrm>
            <a:off x="6236819" y="333196"/>
            <a:ext cx="4906817" cy="2336024"/>
          </a:xfrm>
          <a:prstGeom prst="rect">
            <a:avLst/>
          </a:prstGeom>
        </p:spPr>
        <p:txBody>
          <a:bodyPr vert="horz" wrap="square" lIns="90000" tIns="45720" rIns="91440" bIns="45720" rtlCol="0" anchor="b">
            <a:spAutoFit/>
          </a:bodyPr>
          <a:lstStyle>
            <a:lvl1pPr algn="l" defTabSz="914400" rtl="0" eaLnBrk="1" latinLnBrk="0" hangingPunct="1">
              <a:lnSpc>
                <a:spcPct val="90000"/>
              </a:lnSpc>
              <a:spcBef>
                <a:spcPct val="0"/>
              </a:spcBef>
              <a:buNone/>
              <a:defRPr lang="en-US" sz="6000" b="1" i="0" kern="1200" dirty="0">
                <a:solidFill>
                  <a:schemeClr val="tx1"/>
                </a:solidFill>
                <a:latin typeface="Times New Roman" panose="02020603050405020304" pitchFamily="18" charset="0"/>
                <a:ea typeface="+mj-ea"/>
                <a:cs typeface="Times New Roman" panose="02020603050405020304" pitchFamily="18" charset="0"/>
              </a:defRPr>
            </a:lvl1pPr>
          </a:lstStyle>
          <a:p>
            <a:r>
              <a:rPr lang="en-IN" sz="5400" b="0" dirty="0">
                <a:solidFill>
                  <a:schemeClr val="bg1"/>
                </a:solidFill>
              </a:rPr>
              <a:t>Fair Labor Standards Act </a:t>
            </a:r>
            <a:r>
              <a:rPr lang="en-IN" sz="5400" dirty="0">
                <a:solidFill>
                  <a:schemeClr val="accent5"/>
                </a:solidFill>
              </a:rPr>
              <a:t>Compliance</a:t>
            </a:r>
          </a:p>
        </p:txBody>
      </p:sp>
      <p:sp>
        <p:nvSpPr>
          <p:cNvPr id="25" name="Content Placeholder 5">
            <a:extLst>
              <a:ext uri="{FF2B5EF4-FFF2-40B4-BE49-F238E27FC236}">
                <a16:creationId xmlns:a16="http://schemas.microsoft.com/office/drawing/2014/main" id="{27030BFE-3B0C-F6FF-4F76-8A6E2B5D7E74}"/>
              </a:ext>
            </a:extLst>
          </p:cNvPr>
          <p:cNvSpPr txBox="1">
            <a:spLocks/>
          </p:cNvSpPr>
          <p:nvPr/>
        </p:nvSpPr>
        <p:spPr>
          <a:xfrm>
            <a:off x="6236819" y="3185162"/>
            <a:ext cx="4442354" cy="3147015"/>
          </a:xfrm>
          <a:prstGeom prst="rect">
            <a:avLst/>
          </a:prstGeom>
        </p:spPr>
        <p:txBody>
          <a:bodyPr vert="horz" wrap="square" lIns="91440" tIns="45720" rIns="91440" bIns="45720" rtlCol="0" anchor="b">
            <a:spAutoFit/>
          </a:bodyPr>
          <a:lstStyle>
            <a:lvl1pPr marL="216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1pPr>
            <a:lvl2pPr marL="432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2pPr>
            <a:lvl3pPr marL="648000" indent="-216000" algn="l" defTabSz="914400" rtl="0" eaLnBrk="1" latinLnBrk="0" hangingPunct="1">
              <a:lnSpc>
                <a:spcPct val="100000"/>
              </a:lnSpc>
              <a:spcBef>
                <a:spcPts val="300"/>
              </a:spcBef>
              <a:buClr>
                <a:schemeClr val="accent1"/>
              </a:buClr>
              <a:buSzPct val="85000"/>
              <a:buFont typeface="Wingdings" pitchFamily="2" charset="2"/>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3pPr>
            <a:lvl4pPr marL="864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4pPr>
            <a:lvl5pPr marL="1080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900"/>
              </a:spcBef>
              <a:buNone/>
            </a:pPr>
            <a:r>
              <a:rPr lang="en-GB" sz="1100" b="1" dirty="0">
                <a:solidFill>
                  <a:schemeClr val="accent3"/>
                </a:solidFill>
              </a:rPr>
              <a:t>All jobs were reviewed for Exempt vs Non-Exempt Status and all jobs were classified correctly</a:t>
            </a:r>
          </a:p>
          <a:p>
            <a:pPr marL="0" indent="0">
              <a:spcBef>
                <a:spcPts val="900"/>
              </a:spcBef>
              <a:buNone/>
            </a:pPr>
            <a:r>
              <a:rPr lang="en-GB" sz="1100" b="1" dirty="0">
                <a:solidFill>
                  <a:schemeClr val="accent3"/>
                </a:solidFill>
              </a:rPr>
              <a:t>Effective on January 1, the salary minimum for exempt positions will be raised to $48,000. Several positions were identified as needing action on that date</a:t>
            </a:r>
          </a:p>
          <a:p>
            <a:pPr marL="0" indent="0">
              <a:spcBef>
                <a:spcPts val="900"/>
              </a:spcBef>
              <a:buNone/>
            </a:pPr>
            <a:r>
              <a:rPr lang="en-GB" sz="1100" b="1" dirty="0">
                <a:solidFill>
                  <a:schemeClr val="accent3"/>
                </a:solidFill>
              </a:rPr>
              <a:t>Two areas (Overtime over 40 in cases where the employee works at multiple locations and treatment of the 30-minute lunch period) had been identified by Target Company. Proper procedures to manage these risks have been established and both employees and supervisors are regularly trained and reminded of those procedures. Additionally, a process has been established to raise and resolve any payroll issues in the week they occur</a:t>
            </a:r>
          </a:p>
          <a:p>
            <a:pPr marL="0" indent="0">
              <a:spcBef>
                <a:spcPts val="900"/>
              </a:spcBef>
              <a:buNone/>
            </a:pPr>
            <a:r>
              <a:rPr lang="en-GB" sz="1100" b="1" dirty="0">
                <a:solidFill>
                  <a:schemeClr val="accent3"/>
                </a:solidFill>
              </a:rPr>
              <a:t>Time Keeping is accomplished on three different systems, one of which is paper-based. An effective HRIS system could easily remedy the risk associated with the timekeeping process</a:t>
            </a:r>
          </a:p>
        </p:txBody>
      </p:sp>
      <p:grpSp>
        <p:nvGrpSpPr>
          <p:cNvPr id="37" name="Group 36">
            <a:extLst>
              <a:ext uri="{FF2B5EF4-FFF2-40B4-BE49-F238E27FC236}">
                <a16:creationId xmlns:a16="http://schemas.microsoft.com/office/drawing/2014/main" id="{5795DA3D-2245-4065-0DD9-112E7C09158E}"/>
              </a:ext>
            </a:extLst>
          </p:cNvPr>
          <p:cNvGrpSpPr/>
          <p:nvPr/>
        </p:nvGrpSpPr>
        <p:grpSpPr>
          <a:xfrm rot="5400000">
            <a:off x="957032" y="6371618"/>
            <a:ext cx="90088" cy="327751"/>
            <a:chOff x="1273763" y="3581400"/>
            <a:chExt cx="152400" cy="2589212"/>
          </a:xfrm>
        </p:grpSpPr>
        <p:cxnSp>
          <p:nvCxnSpPr>
            <p:cNvPr id="38" name="Straight Connector 37">
              <a:extLst>
                <a:ext uri="{FF2B5EF4-FFF2-40B4-BE49-F238E27FC236}">
                  <a16:creationId xmlns:a16="http://schemas.microsoft.com/office/drawing/2014/main" id="{11754B6E-1182-7470-A99D-3F2FAC610040}"/>
                </a:ext>
              </a:extLst>
            </p:cNvPr>
            <p:cNvCxnSpPr>
              <a:cxnSpLocks/>
            </p:cNvCxnSpPr>
            <p:nvPr/>
          </p:nvCxnSpPr>
          <p:spPr>
            <a:xfrm flipV="1">
              <a:off x="1273763" y="3581400"/>
              <a:ext cx="0" cy="2589212"/>
            </a:xfrm>
            <a:prstGeom prst="line">
              <a:avLst/>
            </a:prstGeom>
            <a:ln w="28575"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00237E4-3718-6C3C-6B41-F681CE549701}"/>
                </a:ext>
              </a:extLst>
            </p:cNvPr>
            <p:cNvCxnSpPr>
              <a:cxnSpLocks/>
            </p:cNvCxnSpPr>
            <p:nvPr/>
          </p:nvCxnSpPr>
          <p:spPr>
            <a:xfrm flipV="1">
              <a:off x="1426163" y="3581400"/>
              <a:ext cx="0" cy="2589212"/>
            </a:xfrm>
            <a:prstGeom prst="line">
              <a:avLst/>
            </a:prstGeom>
            <a:ln w="28575" cap="rnd">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E0FABEEA-CE34-1442-8336-D74A3EA45C34}"/>
              </a:ext>
            </a:extLst>
          </p:cNvPr>
          <p:cNvSpPr>
            <a:spLocks noGrp="1"/>
          </p:cNvSpPr>
          <p:nvPr>
            <p:ph type="sldNum" sz="quarter" idx="12"/>
          </p:nvPr>
        </p:nvSpPr>
        <p:spPr/>
        <p:txBody>
          <a:bodyPr/>
          <a:lstStyle/>
          <a:p>
            <a:fld id="{2F82BEDF-68CB-494D-95C2-E15CBC927B52}" type="slidenum">
              <a:rPr lang="en-US" smtClean="0"/>
              <a:pPr/>
              <a:t>15</a:t>
            </a:fld>
            <a:endParaRPr lang="en-US" dirty="0"/>
          </a:p>
        </p:txBody>
      </p:sp>
      <p:sp>
        <p:nvSpPr>
          <p:cNvPr id="4" name="Holder 5">
            <a:extLst>
              <a:ext uri="{FF2B5EF4-FFF2-40B4-BE49-F238E27FC236}">
                <a16:creationId xmlns:a16="http://schemas.microsoft.com/office/drawing/2014/main" id="{2FFC9A16-81A2-2905-487A-A062855FD965}"/>
              </a:ext>
            </a:extLst>
          </p:cNvPr>
          <p:cNvSpPr txBox="1">
            <a:spLocks/>
          </p:cNvSpPr>
          <p:nvPr/>
        </p:nvSpPr>
        <p:spPr>
          <a:xfrm>
            <a:off x="80524" y="6706900"/>
            <a:ext cx="4623435" cy="12311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800" kern="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 100-Day Advisors</a:t>
            </a:r>
            <a:endParaRPr lang="en-US" sz="8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0626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34" name="Rectangle 33">
            <a:extLst>
              <a:ext uri="{FF2B5EF4-FFF2-40B4-BE49-F238E27FC236}">
                <a16:creationId xmlns:a16="http://schemas.microsoft.com/office/drawing/2014/main" id="{938EB20C-3B57-3F83-F513-C3455621F713}"/>
              </a:ext>
            </a:extLst>
          </p:cNvPr>
          <p:cNvSpPr/>
          <p:nvPr/>
        </p:nvSpPr>
        <p:spPr>
          <a:xfrm>
            <a:off x="0" y="0"/>
            <a:ext cx="12192000" cy="685800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pic>
        <p:nvPicPr>
          <p:cNvPr id="4" name="Picture 3" descr="A group of people standing in a line&#10;&#10;Description automatically generated">
            <a:extLst>
              <a:ext uri="{FF2B5EF4-FFF2-40B4-BE49-F238E27FC236}">
                <a16:creationId xmlns:a16="http://schemas.microsoft.com/office/drawing/2014/main" id="{294834E3-EDDA-9AFF-867E-1DBB2C9E528F}"/>
              </a:ext>
            </a:extLst>
          </p:cNvPr>
          <p:cNvPicPr>
            <a:picLocks noChangeAspect="1"/>
          </p:cNvPicPr>
          <p:nvPr/>
        </p:nvPicPr>
        <p:blipFill rotWithShape="1">
          <a:blip r:embed="rId3">
            <a:duotone>
              <a:prstClr val="black"/>
              <a:srgbClr val="D9C3A5">
                <a:tint val="50000"/>
                <a:satMod val="180000"/>
              </a:srgbClr>
            </a:duotone>
            <a:extLst>
              <a:ext uri="{28A0092B-C50C-407E-A947-70E740481C1C}">
                <a14:useLocalDpi xmlns:a14="http://schemas.microsoft.com/office/drawing/2010/main" val="0"/>
              </a:ext>
            </a:extLst>
          </a:blip>
          <a:srcRect t="41357" r="20213" b="3784"/>
          <a:stretch/>
        </p:blipFill>
        <p:spPr>
          <a:xfrm>
            <a:off x="675393" y="2471090"/>
            <a:ext cx="5561427" cy="4386910"/>
          </a:xfrm>
          <a:custGeom>
            <a:avLst/>
            <a:gdLst>
              <a:gd name="connsiteX0" fmla="*/ 0 w 5561427"/>
              <a:gd name="connsiteY0" fmla="*/ 0 h 4386910"/>
              <a:gd name="connsiteX1" fmla="*/ 485876 w 5561427"/>
              <a:gd name="connsiteY1" fmla="*/ 24535 h 4386910"/>
              <a:gd name="connsiteX2" fmla="*/ 5516256 w 5561427"/>
              <a:gd name="connsiteY2" fmla="*/ 4216818 h 4386910"/>
              <a:gd name="connsiteX3" fmla="*/ 5561427 w 5561427"/>
              <a:gd name="connsiteY3" fmla="*/ 4386910 h 4386910"/>
              <a:gd name="connsiteX4" fmla="*/ 0 w 5561427"/>
              <a:gd name="connsiteY4" fmla="*/ 4386910 h 4386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427" h="4386910">
                <a:moveTo>
                  <a:pt x="0" y="0"/>
                </a:moveTo>
                <a:lnTo>
                  <a:pt x="485876" y="24535"/>
                </a:lnTo>
                <a:cubicBezTo>
                  <a:pt x="2887629" y="268447"/>
                  <a:pt x="4860766" y="1962215"/>
                  <a:pt x="5516256" y="4216818"/>
                </a:cubicBezTo>
                <a:lnTo>
                  <a:pt x="5561427" y="4386910"/>
                </a:lnTo>
                <a:lnTo>
                  <a:pt x="0" y="4386910"/>
                </a:lnTo>
                <a:close/>
              </a:path>
            </a:pathLst>
          </a:custGeom>
        </p:spPr>
      </p:pic>
      <p:sp>
        <p:nvSpPr>
          <p:cNvPr id="11" name="Rectangle 10">
            <a:extLst>
              <a:ext uri="{FF2B5EF4-FFF2-40B4-BE49-F238E27FC236}">
                <a16:creationId xmlns:a16="http://schemas.microsoft.com/office/drawing/2014/main" id="{C687ACEA-B742-9551-1BEA-E353A9C12702}"/>
              </a:ext>
            </a:extLst>
          </p:cNvPr>
          <p:cNvSpPr/>
          <p:nvPr/>
        </p:nvSpPr>
        <p:spPr>
          <a:xfrm rot="10800000" flipH="1" flipV="1">
            <a:off x="6236819" y="2643219"/>
            <a:ext cx="4906818" cy="311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r>
              <a:rPr lang="en-GB" sz="1050" b="1" dirty="0">
                <a:solidFill>
                  <a:schemeClr val="accent5"/>
                </a:solidFill>
                <a:latin typeface="Times New Roman" panose="02020603050405020304" pitchFamily="18" charset="0"/>
                <a:cs typeface="Times New Roman" panose="02020603050405020304" pitchFamily="18" charset="0"/>
              </a:rPr>
              <a:t>LOW-MEDIUM RISK </a:t>
            </a:r>
          </a:p>
        </p:txBody>
      </p:sp>
      <p:sp>
        <p:nvSpPr>
          <p:cNvPr id="21" name="Title 8">
            <a:extLst>
              <a:ext uri="{FF2B5EF4-FFF2-40B4-BE49-F238E27FC236}">
                <a16:creationId xmlns:a16="http://schemas.microsoft.com/office/drawing/2014/main" id="{52FB3C9A-A2EA-F9D6-8702-3E3B96B03F0A}"/>
              </a:ext>
            </a:extLst>
          </p:cNvPr>
          <p:cNvSpPr txBox="1">
            <a:spLocks/>
          </p:cNvSpPr>
          <p:nvPr/>
        </p:nvSpPr>
        <p:spPr>
          <a:xfrm>
            <a:off x="6236819" y="333196"/>
            <a:ext cx="4906817" cy="2336024"/>
          </a:xfrm>
          <a:prstGeom prst="rect">
            <a:avLst/>
          </a:prstGeom>
        </p:spPr>
        <p:txBody>
          <a:bodyPr vert="horz" wrap="square" lIns="90000" tIns="45720" rIns="91440" bIns="45720" rtlCol="0" anchor="b">
            <a:spAutoFit/>
          </a:bodyPr>
          <a:lstStyle>
            <a:lvl1pPr algn="l" defTabSz="914400" rtl="0" eaLnBrk="1" latinLnBrk="0" hangingPunct="1">
              <a:lnSpc>
                <a:spcPct val="90000"/>
              </a:lnSpc>
              <a:spcBef>
                <a:spcPct val="0"/>
              </a:spcBef>
              <a:buNone/>
              <a:defRPr lang="en-US" sz="6000" b="1" i="0" kern="1200" dirty="0">
                <a:solidFill>
                  <a:schemeClr val="tx1"/>
                </a:solidFill>
                <a:latin typeface="Times New Roman" panose="02020603050405020304" pitchFamily="18" charset="0"/>
                <a:ea typeface="+mj-ea"/>
                <a:cs typeface="Times New Roman" panose="02020603050405020304" pitchFamily="18" charset="0"/>
              </a:defRPr>
            </a:lvl1pPr>
          </a:lstStyle>
          <a:p>
            <a:r>
              <a:rPr lang="en-US" sz="5400" b="0" dirty="0">
                <a:solidFill>
                  <a:schemeClr val="bg1"/>
                </a:solidFill>
              </a:rPr>
              <a:t>Equal Employment </a:t>
            </a:r>
            <a:r>
              <a:rPr lang="en-US" sz="5400" dirty="0">
                <a:solidFill>
                  <a:schemeClr val="accent5"/>
                </a:solidFill>
              </a:rPr>
              <a:t>Opportunity</a:t>
            </a:r>
            <a:endParaRPr lang="en-IN" sz="5400" dirty="0">
              <a:solidFill>
                <a:schemeClr val="accent5"/>
              </a:solidFill>
            </a:endParaRPr>
          </a:p>
        </p:txBody>
      </p:sp>
      <p:sp>
        <p:nvSpPr>
          <p:cNvPr id="25" name="Content Placeholder 5">
            <a:extLst>
              <a:ext uri="{FF2B5EF4-FFF2-40B4-BE49-F238E27FC236}">
                <a16:creationId xmlns:a16="http://schemas.microsoft.com/office/drawing/2014/main" id="{27030BFE-3B0C-F6FF-4F76-8A6E2B5D7E74}"/>
              </a:ext>
            </a:extLst>
          </p:cNvPr>
          <p:cNvSpPr txBox="1">
            <a:spLocks/>
          </p:cNvSpPr>
          <p:nvPr/>
        </p:nvSpPr>
        <p:spPr>
          <a:xfrm>
            <a:off x="6236819" y="3185162"/>
            <a:ext cx="4442354" cy="2862322"/>
          </a:xfrm>
          <a:prstGeom prst="rect">
            <a:avLst/>
          </a:prstGeom>
        </p:spPr>
        <p:txBody>
          <a:bodyPr vert="horz" wrap="square" lIns="91440" tIns="45720" rIns="91440" bIns="45720" rtlCol="0" anchor="t">
            <a:spAutoFit/>
          </a:bodyPr>
          <a:lstStyle>
            <a:lvl1pPr marL="216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1pPr>
            <a:lvl2pPr marL="432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2pPr>
            <a:lvl3pPr marL="648000" indent="-216000" algn="l" defTabSz="914400" rtl="0" eaLnBrk="1" latinLnBrk="0" hangingPunct="1">
              <a:lnSpc>
                <a:spcPct val="100000"/>
              </a:lnSpc>
              <a:spcBef>
                <a:spcPts val="300"/>
              </a:spcBef>
              <a:buClr>
                <a:schemeClr val="accent1"/>
              </a:buClr>
              <a:buSzPct val="85000"/>
              <a:buFont typeface="Wingdings" pitchFamily="2" charset="2"/>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3pPr>
            <a:lvl4pPr marL="864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4pPr>
            <a:lvl5pPr marL="1080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900"/>
              </a:spcBef>
              <a:buNone/>
            </a:pPr>
            <a:r>
              <a:rPr lang="en-GB" sz="1100" b="1" dirty="0">
                <a:solidFill>
                  <a:schemeClr val="accent3"/>
                </a:solidFill>
              </a:rPr>
              <a:t>The organization has a very diverse culture. Although there may be a potential underutilization of black employees which needs to be investigated, there do not appear to be any significant dangers if Target Company were to undergo a full EEO desk audit</a:t>
            </a:r>
          </a:p>
          <a:p>
            <a:pPr marL="0" indent="0">
              <a:spcBef>
                <a:spcPts val="900"/>
              </a:spcBef>
              <a:buNone/>
            </a:pPr>
            <a:r>
              <a:rPr lang="en-GB" sz="1100" b="1" dirty="0">
                <a:solidFill>
                  <a:schemeClr val="accent3"/>
                </a:solidFill>
              </a:rPr>
              <a:t>However, Target Company has not, until 2024, filed quarterly EEO 1 Reports. Given a three year look back review, Target Company could be in jeopardy for an additional two years</a:t>
            </a:r>
          </a:p>
          <a:p>
            <a:pPr marL="0" indent="0">
              <a:spcBef>
                <a:spcPts val="900"/>
              </a:spcBef>
              <a:buNone/>
            </a:pPr>
            <a:r>
              <a:rPr lang="en-GB" sz="1100" b="1" dirty="0">
                <a:solidFill>
                  <a:schemeClr val="accent3"/>
                </a:solidFill>
              </a:rPr>
              <a:t>Additionally, Target Company did not understand that the relationship with several clients made them a federal subcontractor thereby requiring them to meet the Office of Federal Contractors Compliance Program’s (OFCCP) EEO requirements. Fulfilling the OFCCP responsibilities will require drafting an Affirmative Action Plan. The estimated cost would be around $85,000</a:t>
            </a:r>
          </a:p>
        </p:txBody>
      </p:sp>
      <p:grpSp>
        <p:nvGrpSpPr>
          <p:cNvPr id="6" name="Group 5">
            <a:extLst>
              <a:ext uri="{FF2B5EF4-FFF2-40B4-BE49-F238E27FC236}">
                <a16:creationId xmlns:a16="http://schemas.microsoft.com/office/drawing/2014/main" id="{47FAEBE9-6158-9880-2D2B-2C0ABEC0B14F}"/>
              </a:ext>
            </a:extLst>
          </p:cNvPr>
          <p:cNvGrpSpPr/>
          <p:nvPr/>
        </p:nvGrpSpPr>
        <p:grpSpPr>
          <a:xfrm rot="5400000">
            <a:off x="957032" y="6371618"/>
            <a:ext cx="90088" cy="327751"/>
            <a:chOff x="1273763" y="3581400"/>
            <a:chExt cx="152400" cy="2589212"/>
          </a:xfrm>
        </p:grpSpPr>
        <p:cxnSp>
          <p:nvCxnSpPr>
            <p:cNvPr id="7" name="Straight Connector 6">
              <a:extLst>
                <a:ext uri="{FF2B5EF4-FFF2-40B4-BE49-F238E27FC236}">
                  <a16:creationId xmlns:a16="http://schemas.microsoft.com/office/drawing/2014/main" id="{2075AE64-8419-E1B1-9C63-804E9F99A261}"/>
                </a:ext>
              </a:extLst>
            </p:cNvPr>
            <p:cNvCxnSpPr>
              <a:cxnSpLocks/>
            </p:cNvCxnSpPr>
            <p:nvPr/>
          </p:nvCxnSpPr>
          <p:spPr>
            <a:xfrm flipV="1">
              <a:off x="1273763" y="3581400"/>
              <a:ext cx="0" cy="2589212"/>
            </a:xfrm>
            <a:prstGeom prst="line">
              <a:avLst/>
            </a:prstGeom>
            <a:ln w="28575"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189FF1C-AD31-4B2F-7BDD-BDD7699D4528}"/>
                </a:ext>
              </a:extLst>
            </p:cNvPr>
            <p:cNvCxnSpPr>
              <a:cxnSpLocks/>
            </p:cNvCxnSpPr>
            <p:nvPr/>
          </p:nvCxnSpPr>
          <p:spPr>
            <a:xfrm flipV="1">
              <a:off x="1426163" y="3581400"/>
              <a:ext cx="0" cy="2589212"/>
            </a:xfrm>
            <a:prstGeom prst="line">
              <a:avLst/>
            </a:prstGeom>
            <a:ln w="28575" cap="rnd">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A1278C7E-F816-DFD3-91CE-63D130FC456B}"/>
              </a:ext>
            </a:extLst>
          </p:cNvPr>
          <p:cNvSpPr>
            <a:spLocks noGrp="1"/>
          </p:cNvSpPr>
          <p:nvPr>
            <p:ph type="sldNum" sz="quarter" idx="12"/>
          </p:nvPr>
        </p:nvSpPr>
        <p:spPr/>
        <p:txBody>
          <a:bodyPr/>
          <a:lstStyle/>
          <a:p>
            <a:fld id="{2F82BEDF-68CB-494D-95C2-E15CBC927B52}" type="slidenum">
              <a:rPr lang="en-US" smtClean="0"/>
              <a:pPr/>
              <a:t>16</a:t>
            </a:fld>
            <a:endParaRPr lang="en-US" dirty="0"/>
          </a:p>
        </p:txBody>
      </p:sp>
      <p:sp>
        <p:nvSpPr>
          <p:cNvPr id="3" name="Holder 5">
            <a:extLst>
              <a:ext uri="{FF2B5EF4-FFF2-40B4-BE49-F238E27FC236}">
                <a16:creationId xmlns:a16="http://schemas.microsoft.com/office/drawing/2014/main" id="{85AFF05C-1DB0-E68A-3089-BAAF7FBFAAE1}"/>
              </a:ext>
            </a:extLst>
          </p:cNvPr>
          <p:cNvSpPr txBox="1">
            <a:spLocks/>
          </p:cNvSpPr>
          <p:nvPr/>
        </p:nvSpPr>
        <p:spPr>
          <a:xfrm>
            <a:off x="80524" y="6706900"/>
            <a:ext cx="4623435" cy="12311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800" kern="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 100-Day Advisors</a:t>
            </a:r>
            <a:endParaRPr lang="en-US" sz="8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560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34" name="Rectangle 33">
            <a:extLst>
              <a:ext uri="{FF2B5EF4-FFF2-40B4-BE49-F238E27FC236}">
                <a16:creationId xmlns:a16="http://schemas.microsoft.com/office/drawing/2014/main" id="{938EB20C-3B57-3F83-F513-C3455621F713}"/>
              </a:ext>
            </a:extLst>
          </p:cNvPr>
          <p:cNvSpPr/>
          <p:nvPr/>
        </p:nvSpPr>
        <p:spPr>
          <a:xfrm>
            <a:off x="0" y="0"/>
            <a:ext cx="12192000" cy="685800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pic>
        <p:nvPicPr>
          <p:cNvPr id="5" name="Picture 4">
            <a:extLst>
              <a:ext uri="{FF2B5EF4-FFF2-40B4-BE49-F238E27FC236}">
                <a16:creationId xmlns:a16="http://schemas.microsoft.com/office/drawing/2014/main" id="{96BB7EB5-8003-4AAC-C121-10E955776337}"/>
              </a:ext>
            </a:extLst>
          </p:cNvPr>
          <p:cNvPicPr>
            <a:picLocks noChangeAspect="1"/>
          </p:cNvPicPr>
          <p:nvPr/>
        </p:nvPicPr>
        <p:blipFill rotWithShape="1">
          <a:blip r:embed="rId3">
            <a:duotone>
              <a:prstClr val="black"/>
              <a:srgbClr val="D9C3A5">
                <a:tint val="50000"/>
                <a:satMod val="180000"/>
              </a:srgbClr>
            </a:duotone>
            <a:extLst>
              <a:ext uri="{28A0092B-C50C-407E-A947-70E740481C1C}">
                <a14:useLocalDpi xmlns:a14="http://schemas.microsoft.com/office/drawing/2010/main" val="0"/>
              </a:ext>
            </a:extLst>
          </a:blip>
          <a:srcRect l="19819" t="15337" r="8628"/>
          <a:stretch/>
        </p:blipFill>
        <p:spPr>
          <a:xfrm>
            <a:off x="675394" y="2471090"/>
            <a:ext cx="5561427" cy="4386910"/>
          </a:xfrm>
          <a:custGeom>
            <a:avLst/>
            <a:gdLst>
              <a:gd name="connsiteX0" fmla="*/ 0 w 5561427"/>
              <a:gd name="connsiteY0" fmla="*/ 0 h 4386910"/>
              <a:gd name="connsiteX1" fmla="*/ 485876 w 5561427"/>
              <a:gd name="connsiteY1" fmla="*/ 24535 h 4386910"/>
              <a:gd name="connsiteX2" fmla="*/ 5516256 w 5561427"/>
              <a:gd name="connsiteY2" fmla="*/ 4216818 h 4386910"/>
              <a:gd name="connsiteX3" fmla="*/ 5561427 w 5561427"/>
              <a:gd name="connsiteY3" fmla="*/ 4386910 h 4386910"/>
              <a:gd name="connsiteX4" fmla="*/ 0 w 5561427"/>
              <a:gd name="connsiteY4" fmla="*/ 4386910 h 4386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427" h="4386910">
                <a:moveTo>
                  <a:pt x="0" y="0"/>
                </a:moveTo>
                <a:lnTo>
                  <a:pt x="485876" y="24535"/>
                </a:lnTo>
                <a:cubicBezTo>
                  <a:pt x="2887629" y="268447"/>
                  <a:pt x="4860766" y="1962215"/>
                  <a:pt x="5516256" y="4216818"/>
                </a:cubicBezTo>
                <a:lnTo>
                  <a:pt x="5561427" y="4386910"/>
                </a:lnTo>
                <a:lnTo>
                  <a:pt x="0" y="4386910"/>
                </a:lnTo>
                <a:close/>
              </a:path>
            </a:pathLst>
          </a:custGeom>
        </p:spPr>
      </p:pic>
      <p:sp>
        <p:nvSpPr>
          <p:cNvPr id="11" name="Rectangle 10">
            <a:extLst>
              <a:ext uri="{FF2B5EF4-FFF2-40B4-BE49-F238E27FC236}">
                <a16:creationId xmlns:a16="http://schemas.microsoft.com/office/drawing/2014/main" id="{C687ACEA-B742-9551-1BEA-E353A9C12702}"/>
              </a:ext>
            </a:extLst>
          </p:cNvPr>
          <p:cNvSpPr/>
          <p:nvPr/>
        </p:nvSpPr>
        <p:spPr>
          <a:xfrm rot="10800000" flipH="1" flipV="1">
            <a:off x="6236819" y="2643219"/>
            <a:ext cx="4906818" cy="311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r>
              <a:rPr lang="en-GB" sz="1050" b="1" dirty="0">
                <a:solidFill>
                  <a:schemeClr val="accent5"/>
                </a:solidFill>
                <a:latin typeface="Times New Roman" panose="02020603050405020304" pitchFamily="18" charset="0"/>
                <a:cs typeface="Times New Roman" panose="02020603050405020304" pitchFamily="18" charset="0"/>
              </a:rPr>
              <a:t>LOW RISK </a:t>
            </a:r>
          </a:p>
        </p:txBody>
      </p:sp>
      <p:sp>
        <p:nvSpPr>
          <p:cNvPr id="21" name="Title 8">
            <a:extLst>
              <a:ext uri="{FF2B5EF4-FFF2-40B4-BE49-F238E27FC236}">
                <a16:creationId xmlns:a16="http://schemas.microsoft.com/office/drawing/2014/main" id="{52FB3C9A-A2EA-F9D6-8702-3E3B96B03F0A}"/>
              </a:ext>
            </a:extLst>
          </p:cNvPr>
          <p:cNvSpPr txBox="1">
            <a:spLocks/>
          </p:cNvSpPr>
          <p:nvPr/>
        </p:nvSpPr>
        <p:spPr>
          <a:xfrm>
            <a:off x="6236819" y="1081093"/>
            <a:ext cx="4906817" cy="1588127"/>
          </a:xfrm>
          <a:prstGeom prst="rect">
            <a:avLst/>
          </a:prstGeom>
        </p:spPr>
        <p:txBody>
          <a:bodyPr vert="horz" wrap="square" lIns="90000" tIns="45720" rIns="91440" bIns="45720" rtlCol="0" anchor="b">
            <a:spAutoFit/>
          </a:bodyPr>
          <a:lstStyle>
            <a:lvl1pPr algn="l" defTabSz="914400" rtl="0" eaLnBrk="1" latinLnBrk="0" hangingPunct="1">
              <a:lnSpc>
                <a:spcPct val="90000"/>
              </a:lnSpc>
              <a:spcBef>
                <a:spcPct val="0"/>
              </a:spcBef>
              <a:buNone/>
              <a:defRPr lang="en-US" sz="6000" b="1" i="0" kern="1200" dirty="0">
                <a:solidFill>
                  <a:schemeClr val="tx1"/>
                </a:solidFill>
                <a:latin typeface="Times New Roman" panose="02020603050405020304" pitchFamily="18" charset="0"/>
                <a:ea typeface="+mj-ea"/>
                <a:cs typeface="Times New Roman" panose="02020603050405020304" pitchFamily="18" charset="0"/>
              </a:defRPr>
            </a:lvl1pPr>
          </a:lstStyle>
          <a:p>
            <a:r>
              <a:rPr lang="en-US" sz="5400" b="0" dirty="0">
                <a:solidFill>
                  <a:schemeClr val="bg1"/>
                </a:solidFill>
              </a:rPr>
              <a:t>Other </a:t>
            </a:r>
          </a:p>
          <a:p>
            <a:r>
              <a:rPr lang="en-US" sz="5400" dirty="0">
                <a:solidFill>
                  <a:schemeClr val="accent5"/>
                </a:solidFill>
              </a:rPr>
              <a:t>Areas</a:t>
            </a:r>
            <a:endParaRPr lang="en-IN" sz="5400" dirty="0">
              <a:solidFill>
                <a:schemeClr val="accent5"/>
              </a:solidFill>
            </a:endParaRPr>
          </a:p>
        </p:txBody>
      </p:sp>
      <p:sp>
        <p:nvSpPr>
          <p:cNvPr id="25" name="Content Placeholder 5">
            <a:extLst>
              <a:ext uri="{FF2B5EF4-FFF2-40B4-BE49-F238E27FC236}">
                <a16:creationId xmlns:a16="http://schemas.microsoft.com/office/drawing/2014/main" id="{27030BFE-3B0C-F6FF-4F76-8A6E2B5D7E74}"/>
              </a:ext>
            </a:extLst>
          </p:cNvPr>
          <p:cNvSpPr txBox="1">
            <a:spLocks/>
          </p:cNvSpPr>
          <p:nvPr/>
        </p:nvSpPr>
        <p:spPr>
          <a:xfrm>
            <a:off x="6236819" y="3185162"/>
            <a:ext cx="4442354" cy="1623521"/>
          </a:xfrm>
          <a:prstGeom prst="rect">
            <a:avLst/>
          </a:prstGeom>
        </p:spPr>
        <p:txBody>
          <a:bodyPr vert="horz" wrap="square" lIns="91440" tIns="45720" rIns="91440" bIns="45720" rtlCol="0" anchor="t">
            <a:spAutoFit/>
          </a:bodyPr>
          <a:lstStyle>
            <a:lvl1pPr marL="216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1pPr>
            <a:lvl2pPr marL="432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2pPr>
            <a:lvl3pPr marL="648000" indent="-216000" algn="l" defTabSz="914400" rtl="0" eaLnBrk="1" latinLnBrk="0" hangingPunct="1">
              <a:lnSpc>
                <a:spcPct val="100000"/>
              </a:lnSpc>
              <a:spcBef>
                <a:spcPts val="300"/>
              </a:spcBef>
              <a:buClr>
                <a:schemeClr val="accent1"/>
              </a:buClr>
              <a:buSzPct val="85000"/>
              <a:buFont typeface="Wingdings" pitchFamily="2" charset="2"/>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3pPr>
            <a:lvl4pPr marL="864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4pPr>
            <a:lvl5pPr marL="1080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900"/>
              </a:spcBef>
              <a:buNone/>
            </a:pPr>
            <a:r>
              <a:rPr lang="en-US" sz="1100" b="1" dirty="0">
                <a:solidFill>
                  <a:schemeClr val="bg1"/>
                </a:solidFill>
              </a:rPr>
              <a:t>Leadership. </a:t>
            </a:r>
            <a:r>
              <a:rPr lang="en-US" sz="1100" b="1" dirty="0">
                <a:solidFill>
                  <a:schemeClr val="accent3"/>
                </a:solidFill>
              </a:rPr>
              <a:t>Growth has and is taxing the capabilities of the leadership team. Solutions need to be explored</a:t>
            </a:r>
          </a:p>
          <a:p>
            <a:pPr marL="0" indent="0">
              <a:spcBef>
                <a:spcPts val="900"/>
              </a:spcBef>
              <a:buNone/>
            </a:pPr>
            <a:r>
              <a:rPr lang="en-US" sz="1100" b="1" dirty="0">
                <a:solidFill>
                  <a:schemeClr val="bg1"/>
                </a:solidFill>
              </a:rPr>
              <a:t>HRIS. </a:t>
            </a:r>
            <a:r>
              <a:rPr lang="en-US" sz="1100" b="1" dirty="0">
                <a:solidFill>
                  <a:schemeClr val="accent3"/>
                </a:solidFill>
              </a:rPr>
              <a:t>There is a real opportunity to utilize a HRIS system to streamline operations and improve productivity and accuracy</a:t>
            </a:r>
          </a:p>
          <a:p>
            <a:pPr marL="0" indent="0">
              <a:spcBef>
                <a:spcPts val="900"/>
              </a:spcBef>
              <a:buNone/>
            </a:pPr>
            <a:r>
              <a:rPr lang="en-US" sz="1100" b="1" dirty="0">
                <a:solidFill>
                  <a:schemeClr val="bg1"/>
                </a:solidFill>
              </a:rPr>
              <a:t>Compensation practices </a:t>
            </a:r>
            <a:r>
              <a:rPr lang="en-US" sz="1100" b="1" dirty="0">
                <a:solidFill>
                  <a:schemeClr val="accent3"/>
                </a:solidFill>
              </a:rPr>
              <a:t>need to be documented and reviewed annually</a:t>
            </a:r>
          </a:p>
          <a:p>
            <a:pPr marL="0" indent="0">
              <a:spcBef>
                <a:spcPts val="900"/>
              </a:spcBef>
              <a:buNone/>
            </a:pPr>
            <a:r>
              <a:rPr lang="en-US" sz="1100" b="1" dirty="0">
                <a:solidFill>
                  <a:schemeClr val="bg1"/>
                </a:solidFill>
              </a:rPr>
              <a:t>The gym </a:t>
            </a:r>
            <a:r>
              <a:rPr lang="en-US" sz="1100" b="1" dirty="0">
                <a:solidFill>
                  <a:schemeClr val="accent3"/>
                </a:solidFill>
              </a:rPr>
              <a:t>needs to be evaluated based on cost and exposure</a:t>
            </a:r>
          </a:p>
        </p:txBody>
      </p:sp>
      <p:grpSp>
        <p:nvGrpSpPr>
          <p:cNvPr id="37" name="Group 36">
            <a:extLst>
              <a:ext uri="{FF2B5EF4-FFF2-40B4-BE49-F238E27FC236}">
                <a16:creationId xmlns:a16="http://schemas.microsoft.com/office/drawing/2014/main" id="{5795DA3D-2245-4065-0DD9-112E7C09158E}"/>
              </a:ext>
            </a:extLst>
          </p:cNvPr>
          <p:cNvGrpSpPr/>
          <p:nvPr/>
        </p:nvGrpSpPr>
        <p:grpSpPr>
          <a:xfrm rot="5400000">
            <a:off x="957032" y="6371618"/>
            <a:ext cx="90088" cy="327751"/>
            <a:chOff x="1273763" y="3581400"/>
            <a:chExt cx="152400" cy="2589212"/>
          </a:xfrm>
        </p:grpSpPr>
        <p:cxnSp>
          <p:nvCxnSpPr>
            <p:cNvPr id="38" name="Straight Connector 37">
              <a:extLst>
                <a:ext uri="{FF2B5EF4-FFF2-40B4-BE49-F238E27FC236}">
                  <a16:creationId xmlns:a16="http://schemas.microsoft.com/office/drawing/2014/main" id="{11754B6E-1182-7470-A99D-3F2FAC610040}"/>
                </a:ext>
              </a:extLst>
            </p:cNvPr>
            <p:cNvCxnSpPr>
              <a:cxnSpLocks/>
            </p:cNvCxnSpPr>
            <p:nvPr/>
          </p:nvCxnSpPr>
          <p:spPr>
            <a:xfrm flipV="1">
              <a:off x="1273763" y="3581400"/>
              <a:ext cx="0" cy="2589212"/>
            </a:xfrm>
            <a:prstGeom prst="line">
              <a:avLst/>
            </a:prstGeom>
            <a:ln w="28575"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00237E4-3718-6C3C-6B41-F681CE549701}"/>
                </a:ext>
              </a:extLst>
            </p:cNvPr>
            <p:cNvCxnSpPr>
              <a:cxnSpLocks/>
            </p:cNvCxnSpPr>
            <p:nvPr/>
          </p:nvCxnSpPr>
          <p:spPr>
            <a:xfrm flipV="1">
              <a:off x="1426163" y="3581400"/>
              <a:ext cx="0" cy="2589212"/>
            </a:xfrm>
            <a:prstGeom prst="line">
              <a:avLst/>
            </a:prstGeom>
            <a:ln w="28575" cap="rnd">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9FB7F1A6-CA05-B379-8DF2-F4EA6CF843D3}"/>
              </a:ext>
            </a:extLst>
          </p:cNvPr>
          <p:cNvSpPr>
            <a:spLocks noGrp="1"/>
          </p:cNvSpPr>
          <p:nvPr>
            <p:ph type="sldNum" sz="quarter" idx="12"/>
          </p:nvPr>
        </p:nvSpPr>
        <p:spPr/>
        <p:txBody>
          <a:bodyPr/>
          <a:lstStyle/>
          <a:p>
            <a:fld id="{2F82BEDF-68CB-494D-95C2-E15CBC927B52}" type="slidenum">
              <a:rPr lang="en-US" smtClean="0"/>
              <a:pPr/>
              <a:t>17</a:t>
            </a:fld>
            <a:endParaRPr lang="en-US" dirty="0"/>
          </a:p>
        </p:txBody>
      </p:sp>
      <p:sp>
        <p:nvSpPr>
          <p:cNvPr id="3" name="Holder 5">
            <a:extLst>
              <a:ext uri="{FF2B5EF4-FFF2-40B4-BE49-F238E27FC236}">
                <a16:creationId xmlns:a16="http://schemas.microsoft.com/office/drawing/2014/main" id="{9931F633-FA57-0236-A5DB-C668E74A8660}"/>
              </a:ext>
            </a:extLst>
          </p:cNvPr>
          <p:cNvSpPr txBox="1">
            <a:spLocks/>
          </p:cNvSpPr>
          <p:nvPr/>
        </p:nvSpPr>
        <p:spPr>
          <a:xfrm>
            <a:off x="80524" y="6706900"/>
            <a:ext cx="4623435" cy="12311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800" kern="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 100-Day Advisors</a:t>
            </a:r>
            <a:endParaRPr lang="en-US" sz="8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8198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68BD327-EB65-1FD5-23EB-AD8BACFBCB2F}"/>
              </a:ext>
            </a:extLst>
          </p:cNvPr>
          <p:cNvSpPr/>
          <p:nvPr/>
        </p:nvSpPr>
        <p:spPr>
          <a:xfrm flipV="1">
            <a:off x="0" y="-228215"/>
            <a:ext cx="11701848" cy="311551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latin typeface="Century Gothic" panose="020B0502020202020204" pitchFamily="34" charset="0"/>
              </a:rPr>
              <a:t>b</a:t>
            </a:r>
          </a:p>
        </p:txBody>
      </p:sp>
      <p:grpSp>
        <p:nvGrpSpPr>
          <p:cNvPr id="12" name="Group 11">
            <a:extLst>
              <a:ext uri="{FF2B5EF4-FFF2-40B4-BE49-F238E27FC236}">
                <a16:creationId xmlns:a16="http://schemas.microsoft.com/office/drawing/2014/main" id="{689317B0-08AA-FA2B-2C79-7C04C83FDBB3}"/>
              </a:ext>
            </a:extLst>
          </p:cNvPr>
          <p:cNvGrpSpPr/>
          <p:nvPr/>
        </p:nvGrpSpPr>
        <p:grpSpPr>
          <a:xfrm>
            <a:off x="5981990" y="3623612"/>
            <a:ext cx="5571641" cy="1946345"/>
            <a:chOff x="3012387" y="4400019"/>
            <a:chExt cx="5571641" cy="1946345"/>
          </a:xfrm>
        </p:grpSpPr>
        <p:sp>
          <p:nvSpPr>
            <p:cNvPr id="9" name="Rectangle 8">
              <a:extLst>
                <a:ext uri="{FF2B5EF4-FFF2-40B4-BE49-F238E27FC236}">
                  <a16:creationId xmlns:a16="http://schemas.microsoft.com/office/drawing/2014/main" id="{460855AB-6FD7-7C7C-3950-54C33558E97B}"/>
                </a:ext>
              </a:extLst>
            </p:cNvPr>
            <p:cNvSpPr/>
            <p:nvPr/>
          </p:nvSpPr>
          <p:spPr>
            <a:xfrm>
              <a:off x="4592077" y="4400019"/>
              <a:ext cx="2505062" cy="49080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Century Gothic" panose="020B0502020202020204" pitchFamily="34" charset="0"/>
                </a:rPr>
                <a:t>contact us</a:t>
              </a:r>
              <a:endParaRPr lang="en-GB" sz="1600" dirty="0">
                <a:solidFill>
                  <a:schemeClr val="tx1"/>
                </a:solidFill>
                <a:latin typeface="Century Gothic" panose="020B0502020202020204" pitchFamily="34" charset="0"/>
              </a:endParaRPr>
            </a:p>
          </p:txBody>
        </p:sp>
        <p:grpSp>
          <p:nvGrpSpPr>
            <p:cNvPr id="26" name="Group 25">
              <a:extLst>
                <a:ext uri="{FF2B5EF4-FFF2-40B4-BE49-F238E27FC236}">
                  <a16:creationId xmlns:a16="http://schemas.microsoft.com/office/drawing/2014/main" id="{0292602B-237A-99EE-69C3-2F6515C50D96}"/>
                </a:ext>
              </a:extLst>
            </p:cNvPr>
            <p:cNvGrpSpPr/>
            <p:nvPr/>
          </p:nvGrpSpPr>
          <p:grpSpPr>
            <a:xfrm>
              <a:off x="4110331" y="5158924"/>
              <a:ext cx="490809" cy="490809"/>
              <a:chOff x="6413796" y="4503097"/>
              <a:chExt cx="490809" cy="490809"/>
            </a:xfrm>
          </p:grpSpPr>
          <p:sp>
            <p:nvSpPr>
              <p:cNvPr id="19" name="Oval 18">
                <a:extLst>
                  <a:ext uri="{FF2B5EF4-FFF2-40B4-BE49-F238E27FC236}">
                    <a16:creationId xmlns:a16="http://schemas.microsoft.com/office/drawing/2014/main" id="{33C06C4E-CBDB-4D5A-5699-E1BE6F988994}"/>
                  </a:ext>
                </a:extLst>
              </p:cNvPr>
              <p:cNvSpPr/>
              <p:nvPr/>
            </p:nvSpPr>
            <p:spPr>
              <a:xfrm>
                <a:off x="6413796" y="4503097"/>
                <a:ext cx="490809" cy="490809"/>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400" b="1" dirty="0">
                  <a:latin typeface="Century Gothic" panose="020B0502020202020204" pitchFamily="34" charset="0"/>
                </a:endParaRPr>
              </a:p>
            </p:txBody>
          </p:sp>
          <p:pic>
            <p:nvPicPr>
              <p:cNvPr id="30" name="Graphic 29" descr="Envelope outline">
                <a:extLst>
                  <a:ext uri="{FF2B5EF4-FFF2-40B4-BE49-F238E27FC236}">
                    <a16:creationId xmlns:a16="http://schemas.microsoft.com/office/drawing/2014/main" id="{85522ED0-0215-D786-BF73-4E17F7742B8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09615" y="4598916"/>
                <a:ext cx="299170" cy="299170"/>
              </a:xfrm>
              <a:prstGeom prst="rect">
                <a:avLst/>
              </a:prstGeom>
            </p:spPr>
          </p:pic>
        </p:grpSp>
        <p:grpSp>
          <p:nvGrpSpPr>
            <p:cNvPr id="27" name="Group 26">
              <a:extLst>
                <a:ext uri="{FF2B5EF4-FFF2-40B4-BE49-F238E27FC236}">
                  <a16:creationId xmlns:a16="http://schemas.microsoft.com/office/drawing/2014/main" id="{3F3CC527-203F-E5F8-9A48-E32F8A7B1F53}"/>
                </a:ext>
              </a:extLst>
            </p:cNvPr>
            <p:cNvGrpSpPr/>
            <p:nvPr/>
          </p:nvGrpSpPr>
          <p:grpSpPr>
            <a:xfrm>
              <a:off x="7018257" y="5141067"/>
              <a:ext cx="490809" cy="490809"/>
              <a:chOff x="8673023" y="4520107"/>
              <a:chExt cx="490809" cy="490809"/>
            </a:xfrm>
          </p:grpSpPr>
          <p:sp>
            <p:nvSpPr>
              <p:cNvPr id="31" name="Oval 30">
                <a:extLst>
                  <a:ext uri="{FF2B5EF4-FFF2-40B4-BE49-F238E27FC236}">
                    <a16:creationId xmlns:a16="http://schemas.microsoft.com/office/drawing/2014/main" id="{E502E2DA-F564-4D23-B7A1-AB6C35DEB468}"/>
                  </a:ext>
                </a:extLst>
              </p:cNvPr>
              <p:cNvSpPr/>
              <p:nvPr/>
            </p:nvSpPr>
            <p:spPr>
              <a:xfrm>
                <a:off x="8673023" y="4520107"/>
                <a:ext cx="490809" cy="490809"/>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400" b="1" dirty="0">
                  <a:latin typeface="Century Gothic" panose="020B0502020202020204" pitchFamily="34" charset="0"/>
                </a:endParaRPr>
              </a:p>
            </p:txBody>
          </p:sp>
          <p:pic>
            <p:nvPicPr>
              <p:cNvPr id="36" name="Graphic 35" descr="@ outline">
                <a:extLst>
                  <a:ext uri="{FF2B5EF4-FFF2-40B4-BE49-F238E27FC236}">
                    <a16:creationId xmlns:a16="http://schemas.microsoft.com/office/drawing/2014/main" id="{2E374B53-C7D6-50AC-A118-ED54CB60AC9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751905" y="4598988"/>
                <a:ext cx="333046" cy="333046"/>
              </a:xfrm>
              <a:prstGeom prst="rect">
                <a:avLst/>
              </a:prstGeom>
            </p:spPr>
          </p:pic>
        </p:grpSp>
        <p:sp>
          <p:nvSpPr>
            <p:cNvPr id="39" name="Rectangle 38">
              <a:extLst>
                <a:ext uri="{FF2B5EF4-FFF2-40B4-BE49-F238E27FC236}">
                  <a16:creationId xmlns:a16="http://schemas.microsoft.com/office/drawing/2014/main" id="{8D8A4FFC-155D-D3CB-B4D5-4F3D5DE8409E}"/>
                </a:ext>
              </a:extLst>
            </p:cNvPr>
            <p:cNvSpPr/>
            <p:nvPr/>
          </p:nvSpPr>
          <p:spPr>
            <a:xfrm>
              <a:off x="3012387" y="5806049"/>
              <a:ext cx="2657403" cy="49080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050" dirty="0">
                  <a:solidFill>
                    <a:schemeClr val="tx1"/>
                  </a:solidFill>
                  <a:latin typeface="Century Gothic" panose="020B0502020202020204" pitchFamily="34" charset="0"/>
                </a:rPr>
                <a:t>email</a:t>
              </a:r>
            </a:p>
            <a:p>
              <a:pPr>
                <a:lnSpc>
                  <a:spcPct val="150000"/>
                </a:lnSpc>
              </a:pPr>
              <a:r>
                <a:rPr lang="en-US" sz="1200" dirty="0">
                  <a:solidFill>
                    <a:schemeClr val="tx1"/>
                  </a:solidFill>
                  <a:latin typeface="Poppins" pitchFamily="2" charset="77"/>
                  <a:ea typeface="Century Gothic"/>
                  <a:cs typeface="Poppins" pitchFamily="2" charset="77"/>
                  <a:sym typeface="Century Gothic"/>
                </a:rPr>
                <a:t>inquiries@100DayAdvisors.com</a:t>
              </a:r>
            </a:p>
          </p:txBody>
        </p:sp>
        <p:sp>
          <p:nvSpPr>
            <p:cNvPr id="40" name="Rectangle 39">
              <a:extLst>
                <a:ext uri="{FF2B5EF4-FFF2-40B4-BE49-F238E27FC236}">
                  <a16:creationId xmlns:a16="http://schemas.microsoft.com/office/drawing/2014/main" id="{308F25CD-5DBF-6C37-C875-BA36834403D1}"/>
                </a:ext>
              </a:extLst>
            </p:cNvPr>
            <p:cNvSpPr/>
            <p:nvPr/>
          </p:nvSpPr>
          <p:spPr>
            <a:xfrm>
              <a:off x="5926624" y="5855555"/>
              <a:ext cx="2657404" cy="49080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050" dirty="0">
                  <a:solidFill>
                    <a:schemeClr val="tx1"/>
                  </a:solidFill>
                  <a:latin typeface="Century Gothic" panose="020B0502020202020204" pitchFamily="34" charset="0"/>
                </a:rPr>
                <a:t>website</a:t>
              </a:r>
            </a:p>
            <a:p>
              <a:pPr algn="ctr"/>
              <a:r>
                <a:rPr lang="en-US" sz="1200" dirty="0">
                  <a:solidFill>
                    <a:schemeClr val="tx1"/>
                  </a:solidFill>
                  <a:latin typeface="Poppins" pitchFamily="2" charset="77"/>
                  <a:ea typeface="Century Gothic"/>
                  <a:cs typeface="Poppins" pitchFamily="2" charset="77"/>
                  <a:sym typeface="Century Gothic"/>
                </a:rPr>
                <a:t>MandAPlaybook.com/consulting</a:t>
              </a:r>
              <a:endParaRPr lang="en-GB" sz="1200" b="1" dirty="0">
                <a:solidFill>
                  <a:schemeClr val="tx1"/>
                </a:solidFill>
                <a:latin typeface="Century Gothic" panose="020B0502020202020204" pitchFamily="34" charset="0"/>
              </a:endParaRPr>
            </a:p>
          </p:txBody>
        </p:sp>
        <p:pic>
          <p:nvPicPr>
            <p:cNvPr id="42" name="Graphic 41" descr="Receiver outline">
              <a:extLst>
                <a:ext uri="{FF2B5EF4-FFF2-40B4-BE49-F238E27FC236}">
                  <a16:creationId xmlns:a16="http://schemas.microsoft.com/office/drawing/2014/main" id="{E3619D83-452E-94F8-1D4D-2CB10C103AC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213394" y="5256351"/>
              <a:ext cx="226220" cy="226220"/>
            </a:xfrm>
            <a:prstGeom prst="rect">
              <a:avLst/>
            </a:prstGeom>
          </p:spPr>
        </p:pic>
      </p:grpSp>
      <p:sp>
        <p:nvSpPr>
          <p:cNvPr id="20" name="Title 10">
            <a:extLst>
              <a:ext uri="{FF2B5EF4-FFF2-40B4-BE49-F238E27FC236}">
                <a16:creationId xmlns:a16="http://schemas.microsoft.com/office/drawing/2014/main" id="{38BDD795-ED41-F643-D3C1-BE40B8301E20}"/>
              </a:ext>
            </a:extLst>
          </p:cNvPr>
          <p:cNvSpPr txBox="1">
            <a:spLocks/>
          </p:cNvSpPr>
          <p:nvPr/>
        </p:nvSpPr>
        <p:spPr>
          <a:xfrm>
            <a:off x="5953208" y="1837015"/>
            <a:ext cx="5400592" cy="923330"/>
          </a:xfrm>
          <a:prstGeom prst="rect">
            <a:avLst/>
          </a:prstGeom>
        </p:spPr>
        <p:txBody>
          <a:bodyPr vert="horz" lIns="90000" tIns="45720" rIns="91440" bIns="45720" rtlCol="0" anchor="ctr">
            <a:spAutoFit/>
          </a:bodyPr>
          <a:lstStyle>
            <a:lvl1pPr algn="ctr" defTabSz="914400" rtl="0" eaLnBrk="1" latinLnBrk="0" hangingPunct="1">
              <a:lnSpc>
                <a:spcPct val="90000"/>
              </a:lnSpc>
              <a:spcBef>
                <a:spcPct val="0"/>
              </a:spcBef>
              <a:buNone/>
              <a:defRPr lang="en-US" sz="3600" b="0" i="0" kern="1200" dirty="0">
                <a:solidFill>
                  <a:schemeClr val="tx1"/>
                </a:solidFill>
                <a:latin typeface="Times New Roman" panose="02020603050405020304" pitchFamily="18" charset="0"/>
                <a:ea typeface="+mj-ea"/>
                <a:cs typeface="Times New Roman" panose="02020603050405020304" pitchFamily="18" charset="0"/>
              </a:defRPr>
            </a:lvl1pPr>
          </a:lstStyle>
          <a:p>
            <a:r>
              <a:rPr lang="en-GB" sz="6000" b="1" dirty="0">
                <a:solidFill>
                  <a:schemeClr val="bg1"/>
                </a:solidFill>
              </a:rPr>
              <a:t>thank</a:t>
            </a:r>
            <a:r>
              <a:rPr lang="en-GB" sz="6000" b="1" dirty="0">
                <a:solidFill>
                  <a:schemeClr val="accent3"/>
                </a:solidFill>
              </a:rPr>
              <a:t> </a:t>
            </a:r>
            <a:r>
              <a:rPr lang="en-GB" sz="6000" b="1" dirty="0">
                <a:solidFill>
                  <a:schemeClr val="accent5"/>
                </a:solidFill>
              </a:rPr>
              <a:t>you</a:t>
            </a:r>
          </a:p>
        </p:txBody>
      </p:sp>
      <p:pic>
        <p:nvPicPr>
          <p:cNvPr id="8" name="Picture 7">
            <a:extLst>
              <a:ext uri="{FF2B5EF4-FFF2-40B4-BE49-F238E27FC236}">
                <a16:creationId xmlns:a16="http://schemas.microsoft.com/office/drawing/2014/main" id="{44F513A2-5227-4492-F012-BCA98C0CCA7D}"/>
              </a:ext>
            </a:extLst>
          </p:cNvPr>
          <p:cNvPicPr>
            <a:picLocks noChangeAspect="1"/>
          </p:cNvPicPr>
          <p:nvPr/>
        </p:nvPicPr>
        <p:blipFill rotWithShape="1">
          <a:blip r:embed="rId9">
            <a:duotone>
              <a:prstClr val="black"/>
              <a:srgbClr val="D9C3A5">
                <a:tint val="50000"/>
                <a:satMod val="180000"/>
              </a:srgbClr>
            </a:duotone>
            <a:extLst>
              <a:ext uri="{28A0092B-C50C-407E-A947-70E740481C1C}">
                <a14:useLocalDpi xmlns:a14="http://schemas.microsoft.com/office/drawing/2010/main" val="0"/>
              </a:ext>
            </a:extLst>
          </a:blip>
          <a:srcRect l="36930" t="1955" r="32287" b="4075"/>
          <a:stretch/>
        </p:blipFill>
        <p:spPr>
          <a:xfrm>
            <a:off x="788429" y="464343"/>
            <a:ext cx="2657404" cy="5414429"/>
          </a:xfrm>
          <a:custGeom>
            <a:avLst/>
            <a:gdLst>
              <a:gd name="connsiteX0" fmla="*/ 0 w 2657404"/>
              <a:gd name="connsiteY0" fmla="*/ 0 h 5414429"/>
              <a:gd name="connsiteX1" fmla="*/ 224605 w 2657404"/>
              <a:gd name="connsiteY1" fmla="*/ 11342 h 5414429"/>
              <a:gd name="connsiteX2" fmla="*/ 2657404 w 2657404"/>
              <a:gd name="connsiteY2" fmla="*/ 2707215 h 5414429"/>
              <a:gd name="connsiteX3" fmla="*/ 224605 w 2657404"/>
              <a:gd name="connsiteY3" fmla="*/ 5403088 h 5414429"/>
              <a:gd name="connsiteX4" fmla="*/ 0 w 2657404"/>
              <a:gd name="connsiteY4" fmla="*/ 5414429 h 5414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7404" h="5414429">
                <a:moveTo>
                  <a:pt x="0" y="0"/>
                </a:moveTo>
                <a:lnTo>
                  <a:pt x="224605" y="11342"/>
                </a:lnTo>
                <a:cubicBezTo>
                  <a:pt x="1591072" y="150114"/>
                  <a:pt x="2657404" y="1304135"/>
                  <a:pt x="2657404" y="2707215"/>
                </a:cubicBezTo>
                <a:cubicBezTo>
                  <a:pt x="2657404" y="4110295"/>
                  <a:pt x="1591072" y="5264315"/>
                  <a:pt x="224605" y="5403088"/>
                </a:cubicBezTo>
                <a:lnTo>
                  <a:pt x="0" y="5414429"/>
                </a:lnTo>
                <a:close/>
              </a:path>
            </a:pathLst>
          </a:custGeom>
        </p:spPr>
      </p:pic>
      <p:sp>
        <p:nvSpPr>
          <p:cNvPr id="11" name="Freeform 10">
            <a:extLst>
              <a:ext uri="{FF2B5EF4-FFF2-40B4-BE49-F238E27FC236}">
                <a16:creationId xmlns:a16="http://schemas.microsoft.com/office/drawing/2014/main" id="{CA65563F-4DAE-46F8-641A-4B57574BABC1}"/>
              </a:ext>
            </a:extLst>
          </p:cNvPr>
          <p:cNvSpPr/>
          <p:nvPr/>
        </p:nvSpPr>
        <p:spPr>
          <a:xfrm rot="10800000" flipH="1">
            <a:off x="2369499" y="1458912"/>
            <a:ext cx="2657404" cy="5414429"/>
          </a:xfrm>
          <a:custGeom>
            <a:avLst/>
            <a:gdLst>
              <a:gd name="connsiteX0" fmla="*/ 1059092 w 1059092"/>
              <a:gd name="connsiteY0" fmla="*/ 0 h 2157888"/>
              <a:gd name="connsiteX1" fmla="*/ 1059092 w 1059092"/>
              <a:gd name="connsiteY1" fmla="*/ 2157888 h 2157888"/>
              <a:gd name="connsiteX2" fmla="*/ 969577 w 1059092"/>
              <a:gd name="connsiteY2" fmla="*/ 2153368 h 2157888"/>
              <a:gd name="connsiteX3" fmla="*/ 0 w 1059092"/>
              <a:gd name="connsiteY3" fmla="*/ 1078944 h 2157888"/>
              <a:gd name="connsiteX4" fmla="*/ 969577 w 1059092"/>
              <a:gd name="connsiteY4" fmla="*/ 4520 h 2157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9092" h="2157888">
                <a:moveTo>
                  <a:pt x="1059092" y="0"/>
                </a:moveTo>
                <a:lnTo>
                  <a:pt x="1059092" y="2157888"/>
                </a:lnTo>
                <a:lnTo>
                  <a:pt x="969577" y="2153368"/>
                </a:lnTo>
                <a:cubicBezTo>
                  <a:pt x="424980" y="2098061"/>
                  <a:pt x="0" y="1638133"/>
                  <a:pt x="0" y="1078944"/>
                </a:cubicBezTo>
                <a:cubicBezTo>
                  <a:pt x="0" y="519755"/>
                  <a:pt x="424980" y="59827"/>
                  <a:pt x="969577" y="4520"/>
                </a:cubicBezTo>
                <a:close/>
              </a:path>
            </a:pathLst>
          </a:custGeom>
          <a:solidFill>
            <a:schemeClr val="bg1">
              <a:alpha val="4006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400" dirty="0">
              <a:solidFill>
                <a:schemeClr val="bg1"/>
              </a:solidFill>
              <a:latin typeface="Century Gothic" panose="020B0502020202020204" pitchFamily="34" charset="0"/>
            </a:endParaRPr>
          </a:p>
        </p:txBody>
      </p:sp>
      <p:sp>
        <p:nvSpPr>
          <p:cNvPr id="4" name="Slide Number Placeholder 3">
            <a:extLst>
              <a:ext uri="{FF2B5EF4-FFF2-40B4-BE49-F238E27FC236}">
                <a16:creationId xmlns:a16="http://schemas.microsoft.com/office/drawing/2014/main" id="{AB7E6D67-EC6E-C16A-81F6-6C6E817E782E}"/>
              </a:ext>
            </a:extLst>
          </p:cNvPr>
          <p:cNvSpPr>
            <a:spLocks noGrp="1"/>
          </p:cNvSpPr>
          <p:nvPr>
            <p:ph type="sldNum" sz="quarter" idx="12"/>
          </p:nvPr>
        </p:nvSpPr>
        <p:spPr/>
        <p:txBody>
          <a:bodyPr/>
          <a:lstStyle/>
          <a:p>
            <a:fld id="{2F82BEDF-68CB-494D-95C2-E15CBC927B52}" type="slidenum">
              <a:rPr lang="en-US" smtClean="0"/>
              <a:pPr/>
              <a:t>18</a:t>
            </a:fld>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3FD3D9B9-2165-9CD3-0D53-13BC9405E7F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49654" y="53811"/>
            <a:ext cx="2819450" cy="1879252"/>
          </a:xfrm>
          <a:prstGeom prst="rect">
            <a:avLst/>
          </a:prstGeom>
        </p:spPr>
      </p:pic>
      <p:sp>
        <p:nvSpPr>
          <p:cNvPr id="6" name="Google Shape;173;p9">
            <a:extLst>
              <a:ext uri="{FF2B5EF4-FFF2-40B4-BE49-F238E27FC236}">
                <a16:creationId xmlns:a16="http://schemas.microsoft.com/office/drawing/2014/main" id="{65221801-E289-0EDA-EDE3-0C2C4AA84BA5}"/>
              </a:ext>
            </a:extLst>
          </p:cNvPr>
          <p:cNvSpPr/>
          <p:nvPr/>
        </p:nvSpPr>
        <p:spPr>
          <a:xfrm>
            <a:off x="4251254" y="-645597"/>
            <a:ext cx="5571248" cy="4965223"/>
          </a:xfrm>
          <a:prstGeom prst="rect">
            <a:avLst/>
          </a:prstGeom>
          <a:noFill/>
          <a:ln>
            <a:noFill/>
          </a:ln>
        </p:spPr>
        <p:txBody>
          <a:bodyPr spcFirstLastPara="1" wrap="square" lIns="91419" tIns="45697" rIns="91419" bIns="45697" anchor="ctr" anchorCtr="0">
            <a:noAutofit/>
          </a:bodyPr>
          <a:lstStyle/>
          <a:p>
            <a:pPr>
              <a:lnSpc>
                <a:spcPct val="150000"/>
              </a:lnSpc>
            </a:pPr>
            <a:r>
              <a:rPr lang="en-US" sz="1940" dirty="0">
                <a:latin typeface="Poppins" pitchFamily="2" charset="77"/>
                <a:ea typeface="Century Gothic"/>
                <a:cs typeface="Poppins" pitchFamily="2" charset="77"/>
                <a:sym typeface="Century Gothic"/>
              </a:rPr>
              <a:t>Consulting Inquiries:</a:t>
            </a:r>
          </a:p>
          <a:p>
            <a:pPr>
              <a:lnSpc>
                <a:spcPct val="150000"/>
              </a:lnSpc>
            </a:pPr>
            <a:endParaRPr lang="en-US" sz="1940" dirty="0">
              <a:latin typeface="Poppins" pitchFamily="2" charset="77"/>
              <a:ea typeface="Century Gothic"/>
              <a:cs typeface="Poppins" pitchFamily="2" charset="77"/>
              <a:sym typeface="Century Gothic"/>
              <a:hlinkClick r:id="rId11">
                <a:extLst>
                  <a:ext uri="{A12FA001-AC4F-418D-AE19-62706E023703}">
                    <ahyp:hlinkClr xmlns:ahyp="http://schemas.microsoft.com/office/drawing/2018/hyperlinkcolor" val="tx"/>
                  </a:ext>
                </a:extLst>
              </a:hlinkClick>
            </a:endParaRPr>
          </a:p>
          <a:p>
            <a:pPr>
              <a:lnSpc>
                <a:spcPct val="150000"/>
              </a:lnSpc>
            </a:pPr>
            <a:r>
              <a:rPr lang="en-US" sz="1940" dirty="0">
                <a:latin typeface="Poppins" pitchFamily="2" charset="77"/>
                <a:ea typeface="Century Gothic"/>
                <a:cs typeface="Poppins" pitchFamily="2" charset="77"/>
                <a:sym typeface="Century Gothic"/>
              </a:rPr>
              <a:t>Email: inquiries@100DayAdvisors.com</a:t>
            </a:r>
          </a:p>
          <a:p>
            <a:pPr>
              <a:lnSpc>
                <a:spcPct val="150000"/>
              </a:lnSpc>
            </a:pPr>
            <a:endParaRPr lang="en-US" sz="1940" dirty="0">
              <a:latin typeface="Poppins" pitchFamily="2" charset="77"/>
              <a:ea typeface="Century Gothic"/>
              <a:cs typeface="Poppins" pitchFamily="2" charset="77"/>
              <a:sym typeface="Century Gothic"/>
            </a:endParaRPr>
          </a:p>
          <a:p>
            <a:pPr>
              <a:lnSpc>
                <a:spcPct val="150000"/>
              </a:lnSpc>
            </a:pPr>
            <a:r>
              <a:rPr lang="en-US" sz="1940" dirty="0">
                <a:latin typeface="Poppins" pitchFamily="2" charset="77"/>
                <a:ea typeface="Century Gothic"/>
                <a:cs typeface="Poppins" pitchFamily="2" charset="77"/>
                <a:sym typeface="Century Gothic"/>
              </a:rPr>
              <a:t>Website:</a:t>
            </a:r>
          </a:p>
          <a:p>
            <a:pPr>
              <a:lnSpc>
                <a:spcPct val="150000"/>
              </a:lnSpc>
            </a:pPr>
            <a:endParaRPr lang="en-US" sz="1940" dirty="0">
              <a:latin typeface="Poppins" pitchFamily="2" charset="77"/>
              <a:cs typeface="Poppins" pitchFamily="2" charset="77"/>
              <a:sym typeface="Century Gothic"/>
            </a:endParaRPr>
          </a:p>
          <a:p>
            <a:pPr>
              <a:lnSpc>
                <a:spcPct val="150000"/>
              </a:lnSpc>
            </a:pPr>
            <a:endParaRPr lang="en-US" sz="1940" dirty="0">
              <a:latin typeface="Poppins" pitchFamily="2" charset="77"/>
              <a:cs typeface="Poppins" pitchFamily="2" charset="77"/>
            </a:endParaRPr>
          </a:p>
          <a:p>
            <a:endParaRPr sz="1940" dirty="0">
              <a:latin typeface="Poppins" pitchFamily="2" charset="77"/>
              <a:cs typeface="Poppins" pitchFamily="2" charset="77"/>
            </a:endParaRPr>
          </a:p>
        </p:txBody>
      </p:sp>
    </p:spTree>
    <p:extLst>
      <p:ext uri="{BB962C8B-B14F-4D97-AF65-F5344CB8AC3E}">
        <p14:creationId xmlns:p14="http://schemas.microsoft.com/office/powerpoint/2010/main" val="3234842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AF87F98-77FD-4849-27DF-8D2839FB5A9A}"/>
              </a:ext>
            </a:extLst>
          </p:cNvPr>
          <p:cNvSpPr/>
          <p:nvPr/>
        </p:nvSpPr>
        <p:spPr>
          <a:xfrm>
            <a:off x="0" y="0"/>
            <a:ext cx="12192000" cy="6016486"/>
          </a:xfrm>
          <a:prstGeom prst="rect">
            <a:avLst/>
          </a:prstGeom>
          <a:solidFill>
            <a:schemeClr val="tx1">
              <a:lumMod val="75000"/>
              <a:lumOff val="2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b="1" dirty="0">
              <a:latin typeface="Raleway" panose="020B0503030101060003" pitchFamily="34" charset="77"/>
            </a:endParaRPr>
          </a:p>
        </p:txBody>
      </p:sp>
      <p:pic>
        <p:nvPicPr>
          <p:cNvPr id="30" name="Picture 29" descr="Facade of glass office building">
            <a:extLst>
              <a:ext uri="{FF2B5EF4-FFF2-40B4-BE49-F238E27FC236}">
                <a16:creationId xmlns:a16="http://schemas.microsoft.com/office/drawing/2014/main" id="{AE8D3EB8-9E01-5B3A-4AC2-E73ED009452F}"/>
              </a:ext>
            </a:extLst>
          </p:cNvPr>
          <p:cNvPicPr>
            <a:picLocks noChangeAspect="1"/>
          </p:cNvPicPr>
          <p:nvPr/>
        </p:nvPicPr>
        <p:blipFill>
          <a:blip r:embed="rId2">
            <a:duotone>
              <a:prstClr val="black"/>
              <a:srgbClr val="D9C3A5">
                <a:tint val="50000"/>
                <a:satMod val="180000"/>
              </a:srgbClr>
            </a:duotone>
            <a:extLst>
              <a:ext uri="{28A0092B-C50C-407E-A947-70E740481C1C}">
                <a14:useLocalDpi xmlns:a14="http://schemas.microsoft.com/office/drawing/2010/main" val="0"/>
              </a:ext>
            </a:extLst>
          </a:blip>
          <a:srcRect l="22632" t="17709" r="57924" b="22910"/>
          <a:stretch>
            <a:fillRect/>
          </a:stretch>
        </p:blipFill>
        <p:spPr>
          <a:xfrm>
            <a:off x="299593" y="464343"/>
            <a:ext cx="2657404" cy="5414429"/>
          </a:xfrm>
          <a:custGeom>
            <a:avLst/>
            <a:gdLst>
              <a:gd name="connsiteX0" fmla="*/ 0 w 2657404"/>
              <a:gd name="connsiteY0" fmla="*/ 0 h 5414429"/>
              <a:gd name="connsiteX1" fmla="*/ 224605 w 2657404"/>
              <a:gd name="connsiteY1" fmla="*/ 11342 h 5414429"/>
              <a:gd name="connsiteX2" fmla="*/ 2657404 w 2657404"/>
              <a:gd name="connsiteY2" fmla="*/ 2707215 h 5414429"/>
              <a:gd name="connsiteX3" fmla="*/ 224605 w 2657404"/>
              <a:gd name="connsiteY3" fmla="*/ 5403088 h 5414429"/>
              <a:gd name="connsiteX4" fmla="*/ 0 w 2657404"/>
              <a:gd name="connsiteY4" fmla="*/ 5414429 h 5414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7404" h="5414429">
                <a:moveTo>
                  <a:pt x="0" y="0"/>
                </a:moveTo>
                <a:lnTo>
                  <a:pt x="224605" y="11342"/>
                </a:lnTo>
                <a:cubicBezTo>
                  <a:pt x="1591072" y="150114"/>
                  <a:pt x="2657404" y="1304135"/>
                  <a:pt x="2657404" y="2707215"/>
                </a:cubicBezTo>
                <a:cubicBezTo>
                  <a:pt x="2657404" y="4110295"/>
                  <a:pt x="1591072" y="5264315"/>
                  <a:pt x="224605" y="5403088"/>
                </a:cubicBezTo>
                <a:lnTo>
                  <a:pt x="0" y="5414429"/>
                </a:lnTo>
                <a:close/>
              </a:path>
            </a:pathLst>
          </a:custGeom>
        </p:spPr>
      </p:pic>
      <p:sp>
        <p:nvSpPr>
          <p:cNvPr id="2" name="Slide Number Placeholder 1">
            <a:extLst>
              <a:ext uri="{FF2B5EF4-FFF2-40B4-BE49-F238E27FC236}">
                <a16:creationId xmlns:a16="http://schemas.microsoft.com/office/drawing/2014/main" id="{73538824-BCAF-40B6-490E-65AD5257C76E}"/>
              </a:ext>
            </a:extLst>
          </p:cNvPr>
          <p:cNvSpPr>
            <a:spLocks noGrp="1"/>
          </p:cNvSpPr>
          <p:nvPr>
            <p:ph type="sldNum" sz="quarter" idx="12"/>
          </p:nvPr>
        </p:nvSpPr>
        <p:spPr>
          <a:xfrm>
            <a:off x="8610600" y="6461968"/>
            <a:ext cx="2743200" cy="153888"/>
          </a:xfrm>
        </p:spPr>
        <p:txBody>
          <a:bodyPr/>
          <a:lstStyle/>
          <a:p>
            <a:fld id="{2F82BEDF-68CB-494D-95C2-E15CBC927B52}" type="slidenum">
              <a:rPr lang="en-US" smtClean="0"/>
              <a:pPr/>
              <a:t>2</a:t>
            </a:fld>
            <a:endParaRPr lang="en-US" dirty="0"/>
          </a:p>
        </p:txBody>
      </p:sp>
      <p:sp>
        <p:nvSpPr>
          <p:cNvPr id="27" name="Freeform 26">
            <a:extLst>
              <a:ext uri="{FF2B5EF4-FFF2-40B4-BE49-F238E27FC236}">
                <a16:creationId xmlns:a16="http://schemas.microsoft.com/office/drawing/2014/main" id="{1840AD79-D4F3-7F25-4C05-C8C7FFA91D13}"/>
              </a:ext>
            </a:extLst>
          </p:cNvPr>
          <p:cNvSpPr/>
          <p:nvPr/>
        </p:nvSpPr>
        <p:spPr>
          <a:xfrm rot="10800000" flipH="1">
            <a:off x="1880663" y="1138276"/>
            <a:ext cx="2657404" cy="5414429"/>
          </a:xfrm>
          <a:custGeom>
            <a:avLst/>
            <a:gdLst>
              <a:gd name="connsiteX0" fmla="*/ 1059092 w 1059092"/>
              <a:gd name="connsiteY0" fmla="*/ 0 h 2157888"/>
              <a:gd name="connsiteX1" fmla="*/ 1059092 w 1059092"/>
              <a:gd name="connsiteY1" fmla="*/ 2157888 h 2157888"/>
              <a:gd name="connsiteX2" fmla="*/ 969577 w 1059092"/>
              <a:gd name="connsiteY2" fmla="*/ 2153368 h 2157888"/>
              <a:gd name="connsiteX3" fmla="*/ 0 w 1059092"/>
              <a:gd name="connsiteY3" fmla="*/ 1078944 h 2157888"/>
              <a:gd name="connsiteX4" fmla="*/ 969577 w 1059092"/>
              <a:gd name="connsiteY4" fmla="*/ 4520 h 2157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9092" h="2157888">
                <a:moveTo>
                  <a:pt x="1059092" y="0"/>
                </a:moveTo>
                <a:lnTo>
                  <a:pt x="1059092" y="2157888"/>
                </a:lnTo>
                <a:lnTo>
                  <a:pt x="969577" y="2153368"/>
                </a:lnTo>
                <a:cubicBezTo>
                  <a:pt x="424980" y="2098061"/>
                  <a:pt x="0" y="1638133"/>
                  <a:pt x="0" y="1078944"/>
                </a:cubicBezTo>
                <a:cubicBezTo>
                  <a:pt x="0" y="519755"/>
                  <a:pt x="424980" y="59827"/>
                  <a:pt x="969577" y="4520"/>
                </a:cubicBezTo>
                <a:close/>
              </a:path>
            </a:pathLst>
          </a:custGeom>
          <a:solidFill>
            <a:schemeClr val="accent3">
              <a:alpha val="4006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400" dirty="0">
              <a:solidFill>
                <a:schemeClr val="bg1"/>
              </a:solidFill>
              <a:latin typeface="Century Gothic" panose="020B0502020202020204" pitchFamily="34" charset="0"/>
            </a:endParaRPr>
          </a:p>
        </p:txBody>
      </p:sp>
      <p:sp>
        <p:nvSpPr>
          <p:cNvPr id="8" name="Title 7">
            <a:extLst>
              <a:ext uri="{FF2B5EF4-FFF2-40B4-BE49-F238E27FC236}">
                <a16:creationId xmlns:a16="http://schemas.microsoft.com/office/drawing/2014/main" id="{0D6050CC-B9C0-77EB-A643-DE696EFA236A}"/>
              </a:ext>
            </a:extLst>
          </p:cNvPr>
          <p:cNvSpPr>
            <a:spLocks noGrp="1"/>
          </p:cNvSpPr>
          <p:nvPr>
            <p:ph type="title"/>
          </p:nvPr>
        </p:nvSpPr>
        <p:spPr>
          <a:xfrm>
            <a:off x="675395" y="2546578"/>
            <a:ext cx="3862672" cy="923330"/>
          </a:xfrm>
        </p:spPr>
        <p:txBody>
          <a:bodyPr/>
          <a:lstStyle/>
          <a:p>
            <a:r>
              <a:rPr lang="en-IN" dirty="0">
                <a:solidFill>
                  <a:schemeClr val="bg1"/>
                </a:solidFill>
              </a:rPr>
              <a:t>c</a:t>
            </a:r>
            <a:r>
              <a:rPr lang="en-IN" sz="6000" b="1" dirty="0">
                <a:solidFill>
                  <a:schemeClr val="bg1"/>
                </a:solidFill>
              </a:rPr>
              <a:t>ontent</a:t>
            </a:r>
          </a:p>
        </p:txBody>
      </p:sp>
      <p:sp>
        <p:nvSpPr>
          <p:cNvPr id="16" name="Text Placeholder 17">
            <a:extLst>
              <a:ext uri="{FF2B5EF4-FFF2-40B4-BE49-F238E27FC236}">
                <a16:creationId xmlns:a16="http://schemas.microsoft.com/office/drawing/2014/main" id="{67E7232C-6675-DBF2-7F1F-32E64583086F}"/>
              </a:ext>
            </a:extLst>
          </p:cNvPr>
          <p:cNvSpPr txBox="1">
            <a:spLocks/>
          </p:cNvSpPr>
          <p:nvPr/>
        </p:nvSpPr>
        <p:spPr>
          <a:xfrm>
            <a:off x="7232073" y="1138276"/>
            <a:ext cx="4121727" cy="4581447"/>
          </a:xfrm>
          <a:prstGeom prst="rect">
            <a:avLst/>
          </a:prstGeom>
        </p:spPr>
        <p:txBody>
          <a:bodyPr vert="horz" wrap="square" lIns="0" tIns="45720" rIns="91440" bIns="45720" rtlCol="0" anchor="t">
            <a:spAutoFit/>
          </a:bodyPr>
          <a:lstStyle>
            <a:lvl1pPr marL="216000" indent="-216000" algn="l" defTabSz="914400" rtl="0" eaLnBrk="1" latinLnBrk="0" hangingPunct="1">
              <a:lnSpc>
                <a:spcPct val="100000"/>
              </a:lnSpc>
              <a:spcBef>
                <a:spcPts val="300"/>
              </a:spcBef>
              <a:buClr>
                <a:schemeClr val="accent1"/>
              </a:buClr>
              <a:buFont typeface="Arial" panose="020B0604020202020204" pitchFamily="34" charset="0"/>
              <a:buChar char="•"/>
              <a:defRPr sz="1400" kern="1200">
                <a:solidFill>
                  <a:schemeClr val="tx1">
                    <a:lumMod val="75000"/>
                    <a:lumOff val="25000"/>
                  </a:schemeClr>
                </a:solidFill>
                <a:latin typeface="Raleway" panose="020B0503030101060003" pitchFamily="34" charset="77"/>
                <a:ea typeface="+mn-ea"/>
                <a:cs typeface="+mn-cs"/>
              </a:defRPr>
            </a:lvl1pPr>
            <a:lvl2pPr marL="432000" indent="-216000" algn="l" defTabSz="914400" rtl="0" eaLnBrk="1" latinLnBrk="0" hangingPunct="1">
              <a:lnSpc>
                <a:spcPct val="100000"/>
              </a:lnSpc>
              <a:spcBef>
                <a:spcPts val="300"/>
              </a:spcBef>
              <a:buClr>
                <a:schemeClr val="accent1"/>
              </a:buClr>
              <a:buFont typeface="System Font Regular"/>
              <a:buChar char="–"/>
              <a:defRPr sz="1400" kern="1200">
                <a:solidFill>
                  <a:schemeClr val="tx1">
                    <a:lumMod val="75000"/>
                    <a:lumOff val="25000"/>
                  </a:schemeClr>
                </a:solidFill>
                <a:latin typeface="Raleway" panose="020B0503030101060003" pitchFamily="34" charset="77"/>
                <a:ea typeface="+mn-ea"/>
                <a:cs typeface="+mn-cs"/>
              </a:defRPr>
            </a:lvl2pPr>
            <a:lvl3pPr marL="648000" indent="-216000" algn="l" defTabSz="914400" rtl="0" eaLnBrk="1" latinLnBrk="0" hangingPunct="1">
              <a:lnSpc>
                <a:spcPct val="100000"/>
              </a:lnSpc>
              <a:spcBef>
                <a:spcPts val="300"/>
              </a:spcBef>
              <a:buClr>
                <a:schemeClr val="accent1"/>
              </a:buClr>
              <a:buSzPct val="85000"/>
              <a:buFont typeface="Wingdings" pitchFamily="2" charset="2"/>
              <a:buChar char="§"/>
              <a:defRPr sz="1400" kern="1200">
                <a:solidFill>
                  <a:schemeClr val="tx1">
                    <a:lumMod val="75000"/>
                    <a:lumOff val="25000"/>
                  </a:schemeClr>
                </a:solidFill>
                <a:latin typeface="Raleway" panose="020B0503030101060003" pitchFamily="34" charset="77"/>
                <a:ea typeface="+mn-ea"/>
                <a:cs typeface="+mn-cs"/>
              </a:defRPr>
            </a:lvl3pPr>
            <a:lvl4pPr marL="864000" indent="-216000" algn="l" defTabSz="914400" rtl="0" eaLnBrk="1" latinLnBrk="0" hangingPunct="1">
              <a:lnSpc>
                <a:spcPct val="100000"/>
              </a:lnSpc>
              <a:spcBef>
                <a:spcPts val="300"/>
              </a:spcBef>
              <a:buClr>
                <a:schemeClr val="accent1"/>
              </a:buClr>
              <a:buFont typeface="System Font Regular"/>
              <a:buChar char="–"/>
              <a:defRPr sz="1400" kern="1200">
                <a:solidFill>
                  <a:schemeClr val="tx1">
                    <a:lumMod val="75000"/>
                    <a:lumOff val="25000"/>
                  </a:schemeClr>
                </a:solidFill>
                <a:latin typeface="Raleway" panose="020B0503030101060003" pitchFamily="34" charset="77"/>
                <a:ea typeface="+mn-ea"/>
                <a:cs typeface="+mn-cs"/>
              </a:defRPr>
            </a:lvl4pPr>
            <a:lvl5pPr marL="1080000" indent="-216000" algn="l" defTabSz="914400" rtl="0" eaLnBrk="1" latinLnBrk="0" hangingPunct="1">
              <a:lnSpc>
                <a:spcPct val="100000"/>
              </a:lnSpc>
              <a:spcBef>
                <a:spcPts val="300"/>
              </a:spcBef>
              <a:buClr>
                <a:schemeClr val="accent1"/>
              </a:buClr>
              <a:buFont typeface="Arial" panose="020B0604020202020204" pitchFamily="34" charset="0"/>
              <a:buChar char="•"/>
              <a:defRPr sz="1400" kern="1200">
                <a:solidFill>
                  <a:schemeClr val="tx1">
                    <a:lumMod val="75000"/>
                    <a:lumOff val="25000"/>
                  </a:schemeClr>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50000"/>
              </a:lnSpc>
              <a:spcAft>
                <a:spcPts val="300"/>
              </a:spcAft>
              <a:buClr>
                <a:schemeClr val="accent5"/>
              </a:buClr>
              <a:buNone/>
            </a:pPr>
            <a:r>
              <a:rPr lang="en-US" sz="1200" b="1" dirty="0">
                <a:solidFill>
                  <a:schemeClr val="bg1"/>
                </a:solidFill>
                <a:latin typeface="Century Gothic" panose="020B0502020202020204" pitchFamily="34" charset="0"/>
              </a:rPr>
              <a:t>Employee </a:t>
            </a:r>
            <a:r>
              <a:rPr lang="en-US" sz="1200" b="1" dirty="0">
                <a:solidFill>
                  <a:schemeClr val="accent5"/>
                </a:solidFill>
                <a:latin typeface="Century Gothic" panose="020B0502020202020204" pitchFamily="34" charset="0"/>
              </a:rPr>
              <a:t>Classification</a:t>
            </a:r>
          </a:p>
          <a:p>
            <a:pPr marL="0" lvl="0" indent="0">
              <a:lnSpc>
                <a:spcPct val="150000"/>
              </a:lnSpc>
              <a:spcAft>
                <a:spcPts val="300"/>
              </a:spcAft>
              <a:buClr>
                <a:schemeClr val="accent5"/>
              </a:buClr>
              <a:buNone/>
            </a:pPr>
            <a:r>
              <a:rPr lang="en-US" sz="1200" b="1" dirty="0">
                <a:solidFill>
                  <a:schemeClr val="bg1"/>
                </a:solidFill>
                <a:latin typeface="Century Gothic" panose="020B0502020202020204" pitchFamily="34" charset="0"/>
              </a:rPr>
              <a:t>Employee </a:t>
            </a:r>
            <a:r>
              <a:rPr lang="en-US" sz="1200" b="1" dirty="0">
                <a:solidFill>
                  <a:schemeClr val="accent5"/>
                </a:solidFill>
                <a:latin typeface="Century Gothic" panose="020B0502020202020204" pitchFamily="34" charset="0"/>
              </a:rPr>
              <a:t>Selection</a:t>
            </a:r>
          </a:p>
          <a:p>
            <a:pPr marL="0" lvl="0" indent="0">
              <a:lnSpc>
                <a:spcPct val="150000"/>
              </a:lnSpc>
              <a:spcAft>
                <a:spcPts val="300"/>
              </a:spcAft>
              <a:buClr>
                <a:schemeClr val="accent5"/>
              </a:buClr>
              <a:buNone/>
            </a:pPr>
            <a:r>
              <a:rPr lang="en-US" sz="1200" b="1" dirty="0">
                <a:solidFill>
                  <a:schemeClr val="bg1"/>
                </a:solidFill>
                <a:latin typeface="Century Gothic" panose="020B0502020202020204" pitchFamily="34" charset="0"/>
              </a:rPr>
              <a:t>Employee </a:t>
            </a:r>
            <a:r>
              <a:rPr lang="en-US" sz="1200" b="1" dirty="0">
                <a:solidFill>
                  <a:schemeClr val="accent5"/>
                </a:solidFill>
                <a:latin typeface="Century Gothic" panose="020B0502020202020204" pitchFamily="34" charset="0"/>
              </a:rPr>
              <a:t>Onboarding</a:t>
            </a:r>
          </a:p>
          <a:p>
            <a:pPr marL="0" lvl="0" indent="0">
              <a:lnSpc>
                <a:spcPct val="150000"/>
              </a:lnSpc>
              <a:spcAft>
                <a:spcPts val="300"/>
              </a:spcAft>
              <a:buClr>
                <a:schemeClr val="accent5"/>
              </a:buClr>
              <a:buNone/>
            </a:pPr>
            <a:r>
              <a:rPr lang="en-US" sz="1200" b="1" dirty="0">
                <a:solidFill>
                  <a:schemeClr val="bg1"/>
                </a:solidFill>
                <a:latin typeface="Century Gothic" panose="020B0502020202020204" pitchFamily="34" charset="0"/>
              </a:rPr>
              <a:t>Personnel </a:t>
            </a:r>
            <a:r>
              <a:rPr lang="en-US" sz="1200" b="1" dirty="0">
                <a:solidFill>
                  <a:schemeClr val="accent5"/>
                </a:solidFill>
                <a:latin typeface="Century Gothic" panose="020B0502020202020204" pitchFamily="34" charset="0"/>
              </a:rPr>
              <a:t>Files</a:t>
            </a:r>
          </a:p>
          <a:p>
            <a:pPr marL="0" lvl="0" indent="0">
              <a:lnSpc>
                <a:spcPct val="150000"/>
              </a:lnSpc>
              <a:spcAft>
                <a:spcPts val="300"/>
              </a:spcAft>
              <a:buClr>
                <a:schemeClr val="accent5"/>
              </a:buClr>
              <a:buNone/>
            </a:pPr>
            <a:r>
              <a:rPr lang="en-US" sz="1200" b="1" dirty="0">
                <a:solidFill>
                  <a:schemeClr val="bg1"/>
                </a:solidFill>
                <a:latin typeface="Century Gothic" panose="020B0502020202020204" pitchFamily="34" charset="0"/>
              </a:rPr>
              <a:t>FLSA &amp; </a:t>
            </a:r>
            <a:r>
              <a:rPr lang="en-US" sz="1200" b="1" dirty="0">
                <a:solidFill>
                  <a:schemeClr val="accent5"/>
                </a:solidFill>
                <a:latin typeface="Century Gothic" panose="020B0502020202020204" pitchFamily="34" charset="0"/>
              </a:rPr>
              <a:t>Compliance</a:t>
            </a:r>
          </a:p>
          <a:p>
            <a:pPr marL="0" lvl="0" indent="0">
              <a:lnSpc>
                <a:spcPct val="150000"/>
              </a:lnSpc>
              <a:spcAft>
                <a:spcPts val="300"/>
              </a:spcAft>
              <a:buClr>
                <a:schemeClr val="accent5"/>
              </a:buClr>
              <a:buNone/>
            </a:pPr>
            <a:r>
              <a:rPr lang="en-US" sz="1200" b="1" dirty="0">
                <a:solidFill>
                  <a:schemeClr val="bg1"/>
                </a:solidFill>
                <a:latin typeface="Century Gothic" panose="020B0502020202020204" pitchFamily="34" charset="0"/>
              </a:rPr>
              <a:t>Employee </a:t>
            </a:r>
            <a:r>
              <a:rPr lang="en-US" sz="1200" b="1" dirty="0">
                <a:solidFill>
                  <a:schemeClr val="accent5"/>
                </a:solidFill>
                <a:latin typeface="Century Gothic" panose="020B0502020202020204" pitchFamily="34" charset="0"/>
              </a:rPr>
              <a:t>Relations</a:t>
            </a:r>
          </a:p>
          <a:p>
            <a:pPr marL="0" lvl="0" indent="0">
              <a:lnSpc>
                <a:spcPct val="150000"/>
              </a:lnSpc>
              <a:spcAft>
                <a:spcPts val="300"/>
              </a:spcAft>
              <a:buClr>
                <a:schemeClr val="accent5"/>
              </a:buClr>
              <a:buNone/>
            </a:pPr>
            <a:r>
              <a:rPr lang="en-US" sz="1200" b="1" dirty="0">
                <a:solidFill>
                  <a:schemeClr val="bg1"/>
                </a:solidFill>
                <a:latin typeface="Century Gothic" panose="020B0502020202020204" pitchFamily="34" charset="0"/>
              </a:rPr>
              <a:t>Training &amp; </a:t>
            </a:r>
            <a:r>
              <a:rPr lang="en-US" sz="1200" b="1" dirty="0">
                <a:solidFill>
                  <a:schemeClr val="accent5"/>
                </a:solidFill>
                <a:latin typeface="Century Gothic" panose="020B0502020202020204" pitchFamily="34" charset="0"/>
              </a:rPr>
              <a:t>Organizational Development</a:t>
            </a:r>
          </a:p>
          <a:p>
            <a:pPr marL="0" lvl="0" indent="0">
              <a:lnSpc>
                <a:spcPct val="150000"/>
              </a:lnSpc>
              <a:spcAft>
                <a:spcPts val="300"/>
              </a:spcAft>
              <a:buClr>
                <a:schemeClr val="accent5"/>
              </a:buClr>
              <a:buNone/>
            </a:pPr>
            <a:r>
              <a:rPr lang="en-US" sz="1200" b="1" dirty="0">
                <a:solidFill>
                  <a:schemeClr val="bg1"/>
                </a:solidFill>
                <a:latin typeface="Century Gothic" panose="020B0502020202020204" pitchFamily="34" charset="0"/>
              </a:rPr>
              <a:t>Employee </a:t>
            </a:r>
            <a:r>
              <a:rPr lang="en-US" sz="1200" b="1" dirty="0">
                <a:solidFill>
                  <a:schemeClr val="accent5"/>
                </a:solidFill>
                <a:latin typeface="Century Gothic" panose="020B0502020202020204" pitchFamily="34" charset="0"/>
              </a:rPr>
              <a:t>Compensation</a:t>
            </a:r>
          </a:p>
          <a:p>
            <a:pPr marL="0" lvl="0" indent="0">
              <a:lnSpc>
                <a:spcPct val="150000"/>
              </a:lnSpc>
              <a:spcAft>
                <a:spcPts val="300"/>
              </a:spcAft>
              <a:buClr>
                <a:schemeClr val="accent5"/>
              </a:buClr>
              <a:buNone/>
            </a:pPr>
            <a:r>
              <a:rPr lang="en-US" sz="1200" b="1" dirty="0">
                <a:solidFill>
                  <a:schemeClr val="bg1"/>
                </a:solidFill>
                <a:latin typeface="Century Gothic" panose="020B0502020202020204" pitchFamily="34" charset="0"/>
              </a:rPr>
              <a:t>Employee </a:t>
            </a:r>
            <a:r>
              <a:rPr lang="en-US" sz="1200" b="1" dirty="0">
                <a:solidFill>
                  <a:schemeClr val="accent5"/>
                </a:solidFill>
                <a:latin typeface="Century Gothic" panose="020B0502020202020204" pitchFamily="34" charset="0"/>
              </a:rPr>
              <a:t>Terminations</a:t>
            </a:r>
          </a:p>
          <a:p>
            <a:pPr marL="0" lvl="0" indent="0">
              <a:lnSpc>
                <a:spcPct val="150000"/>
              </a:lnSpc>
              <a:spcAft>
                <a:spcPts val="300"/>
              </a:spcAft>
              <a:buClr>
                <a:schemeClr val="accent5"/>
              </a:buClr>
              <a:buNone/>
            </a:pPr>
            <a:r>
              <a:rPr lang="en-US" sz="1200" b="1" dirty="0">
                <a:solidFill>
                  <a:schemeClr val="bg1"/>
                </a:solidFill>
                <a:latin typeface="Century Gothic" panose="020B0502020202020204" pitchFamily="34" charset="0"/>
              </a:rPr>
              <a:t>Employment </a:t>
            </a:r>
            <a:r>
              <a:rPr lang="en-US" sz="1200" b="1" dirty="0">
                <a:solidFill>
                  <a:schemeClr val="accent5"/>
                </a:solidFill>
                <a:latin typeface="Century Gothic" panose="020B0502020202020204" pitchFamily="34" charset="0"/>
              </a:rPr>
              <a:t>Authorization</a:t>
            </a:r>
          </a:p>
          <a:p>
            <a:pPr marL="0" lvl="0" indent="0">
              <a:lnSpc>
                <a:spcPct val="150000"/>
              </a:lnSpc>
              <a:spcAft>
                <a:spcPts val="300"/>
              </a:spcAft>
              <a:buClr>
                <a:schemeClr val="accent5"/>
              </a:buClr>
              <a:buNone/>
            </a:pPr>
            <a:r>
              <a:rPr lang="en-US" sz="1200" b="1" dirty="0">
                <a:solidFill>
                  <a:schemeClr val="bg1"/>
                </a:solidFill>
                <a:latin typeface="Century Gothic" panose="020B0502020202020204" pitchFamily="34" charset="0"/>
              </a:rPr>
              <a:t>Fair Labor Standards Act </a:t>
            </a:r>
            <a:r>
              <a:rPr lang="en-US" sz="1200" b="1" dirty="0">
                <a:solidFill>
                  <a:schemeClr val="accent5"/>
                </a:solidFill>
                <a:latin typeface="Century Gothic" panose="020B0502020202020204" pitchFamily="34" charset="0"/>
              </a:rPr>
              <a:t>Compliance</a:t>
            </a:r>
          </a:p>
          <a:p>
            <a:pPr marL="0" lvl="0" indent="0">
              <a:lnSpc>
                <a:spcPct val="150000"/>
              </a:lnSpc>
              <a:spcAft>
                <a:spcPts val="300"/>
              </a:spcAft>
              <a:buClr>
                <a:schemeClr val="accent5"/>
              </a:buClr>
              <a:buNone/>
            </a:pPr>
            <a:r>
              <a:rPr lang="en-US" sz="1200" b="1" dirty="0">
                <a:solidFill>
                  <a:schemeClr val="bg1"/>
                </a:solidFill>
                <a:latin typeface="Century Gothic" panose="020B0502020202020204" pitchFamily="34" charset="0"/>
              </a:rPr>
              <a:t>Equal Employment </a:t>
            </a:r>
            <a:r>
              <a:rPr lang="en-US" sz="1200" b="1" dirty="0">
                <a:solidFill>
                  <a:schemeClr val="accent5"/>
                </a:solidFill>
                <a:latin typeface="Century Gothic" panose="020B0502020202020204" pitchFamily="34" charset="0"/>
              </a:rPr>
              <a:t>Opportunity</a:t>
            </a:r>
          </a:p>
          <a:p>
            <a:pPr marL="0" lvl="0" indent="0">
              <a:lnSpc>
                <a:spcPct val="150000"/>
              </a:lnSpc>
              <a:spcAft>
                <a:spcPts val="300"/>
              </a:spcAft>
              <a:buClr>
                <a:schemeClr val="accent5"/>
              </a:buClr>
              <a:buNone/>
            </a:pPr>
            <a:r>
              <a:rPr lang="en-US" sz="1200" b="1" dirty="0">
                <a:solidFill>
                  <a:schemeClr val="bg1"/>
                </a:solidFill>
                <a:latin typeface="Century Gothic" panose="020B0502020202020204" pitchFamily="34" charset="0"/>
              </a:rPr>
              <a:t>Other </a:t>
            </a:r>
            <a:r>
              <a:rPr lang="en-US" sz="1200" b="1" dirty="0">
                <a:solidFill>
                  <a:schemeClr val="accent5"/>
                </a:solidFill>
                <a:latin typeface="Century Gothic" panose="020B0502020202020204" pitchFamily="34" charset="0"/>
              </a:rPr>
              <a:t>Areas</a:t>
            </a:r>
            <a:endParaRPr lang="en-GB" sz="1200" b="1" dirty="0">
              <a:solidFill>
                <a:schemeClr val="accent5"/>
              </a:solidFill>
              <a:latin typeface="Century Gothic" panose="020B0502020202020204" pitchFamily="34" charset="0"/>
            </a:endParaRPr>
          </a:p>
        </p:txBody>
      </p:sp>
      <p:cxnSp>
        <p:nvCxnSpPr>
          <p:cNvPr id="33" name="Straight Connector 32">
            <a:extLst>
              <a:ext uri="{FF2B5EF4-FFF2-40B4-BE49-F238E27FC236}">
                <a16:creationId xmlns:a16="http://schemas.microsoft.com/office/drawing/2014/main" id="{7312E1AA-9E98-A290-E719-126ACF089253}"/>
              </a:ext>
            </a:extLst>
          </p:cNvPr>
          <p:cNvCxnSpPr>
            <a:cxnSpLocks/>
          </p:cNvCxnSpPr>
          <p:nvPr/>
        </p:nvCxnSpPr>
        <p:spPr>
          <a:xfrm flipV="1">
            <a:off x="7232073" y="1498969"/>
            <a:ext cx="3750382" cy="1"/>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5F6E594-9202-A425-B84D-F17573299C63}"/>
              </a:ext>
            </a:extLst>
          </p:cNvPr>
          <p:cNvCxnSpPr>
            <a:cxnSpLocks/>
          </p:cNvCxnSpPr>
          <p:nvPr/>
        </p:nvCxnSpPr>
        <p:spPr>
          <a:xfrm flipV="1">
            <a:off x="7232073" y="1851163"/>
            <a:ext cx="3750382" cy="1"/>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FD3C547-CF0C-64AB-63C2-18E57BC5ED00}"/>
              </a:ext>
            </a:extLst>
          </p:cNvPr>
          <p:cNvCxnSpPr>
            <a:cxnSpLocks/>
          </p:cNvCxnSpPr>
          <p:nvPr/>
        </p:nvCxnSpPr>
        <p:spPr>
          <a:xfrm flipV="1">
            <a:off x="7232073" y="2203357"/>
            <a:ext cx="3750382" cy="1"/>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1678574-EA59-08E0-9F58-4CE4652F8D34}"/>
              </a:ext>
            </a:extLst>
          </p:cNvPr>
          <p:cNvCxnSpPr>
            <a:cxnSpLocks/>
          </p:cNvCxnSpPr>
          <p:nvPr/>
        </p:nvCxnSpPr>
        <p:spPr>
          <a:xfrm flipV="1">
            <a:off x="7232073" y="2555551"/>
            <a:ext cx="3750382" cy="1"/>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AF0172D-5C66-9AC4-EBCB-C68F8870EB94}"/>
              </a:ext>
            </a:extLst>
          </p:cNvPr>
          <p:cNvCxnSpPr>
            <a:cxnSpLocks/>
          </p:cNvCxnSpPr>
          <p:nvPr/>
        </p:nvCxnSpPr>
        <p:spPr>
          <a:xfrm flipV="1">
            <a:off x="7232073" y="2907745"/>
            <a:ext cx="3750382" cy="1"/>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A4679F3-6510-B19A-1308-47874E52CBC6}"/>
              </a:ext>
            </a:extLst>
          </p:cNvPr>
          <p:cNvCxnSpPr>
            <a:cxnSpLocks/>
          </p:cNvCxnSpPr>
          <p:nvPr/>
        </p:nvCxnSpPr>
        <p:spPr>
          <a:xfrm flipV="1">
            <a:off x="7232073" y="3259939"/>
            <a:ext cx="3750382" cy="1"/>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86872C1-715D-0D1B-ADCC-C6817DD1DC2B}"/>
              </a:ext>
            </a:extLst>
          </p:cNvPr>
          <p:cNvCxnSpPr>
            <a:cxnSpLocks/>
          </p:cNvCxnSpPr>
          <p:nvPr/>
        </p:nvCxnSpPr>
        <p:spPr>
          <a:xfrm flipV="1">
            <a:off x="7232073" y="3612133"/>
            <a:ext cx="3750382" cy="1"/>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B2B0715-A2EA-6C72-FB2B-9A5BC1EBDA91}"/>
              </a:ext>
            </a:extLst>
          </p:cNvPr>
          <p:cNvCxnSpPr>
            <a:cxnSpLocks/>
          </p:cNvCxnSpPr>
          <p:nvPr/>
        </p:nvCxnSpPr>
        <p:spPr>
          <a:xfrm flipV="1">
            <a:off x="7232073" y="3964327"/>
            <a:ext cx="3750382" cy="1"/>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D2BAF13-157A-F695-0367-286A3470291C}"/>
              </a:ext>
            </a:extLst>
          </p:cNvPr>
          <p:cNvCxnSpPr>
            <a:cxnSpLocks/>
          </p:cNvCxnSpPr>
          <p:nvPr/>
        </p:nvCxnSpPr>
        <p:spPr>
          <a:xfrm flipV="1">
            <a:off x="7232073" y="4316521"/>
            <a:ext cx="3750382" cy="1"/>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53041A28-3ECC-C94E-AFCA-ADEF09B20EC8}"/>
              </a:ext>
            </a:extLst>
          </p:cNvPr>
          <p:cNvCxnSpPr>
            <a:cxnSpLocks/>
          </p:cNvCxnSpPr>
          <p:nvPr/>
        </p:nvCxnSpPr>
        <p:spPr>
          <a:xfrm flipV="1">
            <a:off x="7232073" y="4668715"/>
            <a:ext cx="3750382" cy="1"/>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299E558-0891-8FDF-35C9-68908ACDA66B}"/>
              </a:ext>
            </a:extLst>
          </p:cNvPr>
          <p:cNvCxnSpPr>
            <a:cxnSpLocks/>
          </p:cNvCxnSpPr>
          <p:nvPr/>
        </p:nvCxnSpPr>
        <p:spPr>
          <a:xfrm flipV="1">
            <a:off x="7232073" y="5020909"/>
            <a:ext cx="3750382" cy="1"/>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6436E2A-FC3D-E35E-3C19-95307683B9F4}"/>
              </a:ext>
            </a:extLst>
          </p:cNvPr>
          <p:cNvCxnSpPr>
            <a:cxnSpLocks/>
          </p:cNvCxnSpPr>
          <p:nvPr/>
        </p:nvCxnSpPr>
        <p:spPr>
          <a:xfrm flipV="1">
            <a:off x="7232073" y="5373102"/>
            <a:ext cx="3750382" cy="1"/>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 name="Holder 5">
            <a:extLst>
              <a:ext uri="{FF2B5EF4-FFF2-40B4-BE49-F238E27FC236}">
                <a16:creationId xmlns:a16="http://schemas.microsoft.com/office/drawing/2014/main" id="{E0DDA3AF-7E9C-CA0D-E7D5-A3B53A8B664E}"/>
              </a:ext>
            </a:extLst>
          </p:cNvPr>
          <p:cNvSpPr txBox="1">
            <a:spLocks/>
          </p:cNvSpPr>
          <p:nvPr/>
        </p:nvSpPr>
        <p:spPr>
          <a:xfrm>
            <a:off x="80524" y="6706900"/>
            <a:ext cx="4623435" cy="12311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800" kern="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 100-Day Advisors</a:t>
            </a:r>
            <a:endParaRPr lang="en-US" sz="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88570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graphicFrame>
        <p:nvGraphicFramePr>
          <p:cNvPr id="61" name="Google Shape;61;p6"/>
          <p:cNvGraphicFramePr/>
          <p:nvPr>
            <p:extLst>
              <p:ext uri="{D42A27DB-BD31-4B8C-83A1-F6EECF244321}">
                <p14:modId xmlns:p14="http://schemas.microsoft.com/office/powerpoint/2010/main" val="1674331168"/>
              </p:ext>
            </p:extLst>
          </p:nvPr>
        </p:nvGraphicFramePr>
        <p:xfrm>
          <a:off x="0" y="0"/>
          <a:ext cx="12192000" cy="6857997"/>
        </p:xfrm>
        <a:graphic>
          <a:graphicData uri="http://schemas.openxmlformats.org/drawingml/2006/table">
            <a:tbl>
              <a:tblPr>
                <a:noFill/>
              </a:tblPr>
              <a:tblGrid>
                <a:gridCol w="1852402">
                  <a:extLst>
                    <a:ext uri="{9D8B030D-6E8A-4147-A177-3AD203B41FA5}">
                      <a16:colId xmlns:a16="http://schemas.microsoft.com/office/drawing/2014/main" val="20000"/>
                    </a:ext>
                  </a:extLst>
                </a:gridCol>
                <a:gridCol w="3560731">
                  <a:extLst>
                    <a:ext uri="{9D8B030D-6E8A-4147-A177-3AD203B41FA5}">
                      <a16:colId xmlns:a16="http://schemas.microsoft.com/office/drawing/2014/main" val="20001"/>
                    </a:ext>
                  </a:extLst>
                </a:gridCol>
                <a:gridCol w="2850749">
                  <a:extLst>
                    <a:ext uri="{9D8B030D-6E8A-4147-A177-3AD203B41FA5}">
                      <a16:colId xmlns:a16="http://schemas.microsoft.com/office/drawing/2014/main" val="20002"/>
                    </a:ext>
                  </a:extLst>
                </a:gridCol>
                <a:gridCol w="760847">
                  <a:extLst>
                    <a:ext uri="{9D8B030D-6E8A-4147-A177-3AD203B41FA5}">
                      <a16:colId xmlns:a16="http://schemas.microsoft.com/office/drawing/2014/main" val="20003"/>
                    </a:ext>
                  </a:extLst>
                </a:gridCol>
                <a:gridCol w="3167271">
                  <a:extLst>
                    <a:ext uri="{9D8B030D-6E8A-4147-A177-3AD203B41FA5}">
                      <a16:colId xmlns:a16="http://schemas.microsoft.com/office/drawing/2014/main" val="20004"/>
                    </a:ext>
                  </a:extLst>
                </a:gridCol>
              </a:tblGrid>
              <a:tr h="623478">
                <a:tc gridSpan="5">
                  <a:txBody>
                    <a:bodyPr/>
                    <a:lstStyle/>
                    <a:p>
                      <a:pPr marL="0" marR="0" lvl="0" indent="0" algn="ctr" rtl="0">
                        <a:spcBef>
                          <a:spcPts val="0"/>
                        </a:spcBef>
                        <a:spcAft>
                          <a:spcPts val="0"/>
                        </a:spcAft>
                        <a:buNone/>
                      </a:pPr>
                      <a:r>
                        <a:rPr lang="en-US" sz="2000" b="1" dirty="0">
                          <a:solidFill>
                            <a:schemeClr val="bg1"/>
                          </a:solidFill>
                          <a:latin typeface="Times New Roman" panose="02020603050405020304" pitchFamily="18" charset="0"/>
                          <a:cs typeface="Times New Roman" panose="02020603050405020304" pitchFamily="18" charset="0"/>
                        </a:rPr>
                        <a:t>Employee </a:t>
                      </a:r>
                      <a:r>
                        <a:rPr lang="en-US" sz="2000" b="1" dirty="0">
                          <a:solidFill>
                            <a:schemeClr val="accent5"/>
                          </a:solidFill>
                          <a:latin typeface="Times New Roman" panose="02020603050405020304" pitchFamily="18" charset="0"/>
                          <a:cs typeface="Times New Roman" panose="02020603050405020304" pitchFamily="18" charset="0"/>
                        </a:rPr>
                        <a:t>Classification</a:t>
                      </a: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214340678"/>
                  </a:ext>
                </a:extLst>
              </a:tr>
              <a:tr h="623478">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Area</a:t>
                      </a:r>
                      <a:endParaRPr lang="en-US" sz="1800" dirty="0">
                        <a:solidFill>
                          <a:schemeClr val="bg1"/>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Finding</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Best Practice</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Gap</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Recommendation</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003"/>
                  </a:ext>
                </a:extLst>
              </a:tr>
              <a:tr h="623449">
                <a:tc>
                  <a:txBody>
                    <a:bodyPr/>
                    <a:lstStyle/>
                    <a:p>
                      <a:pPr marL="0" marR="0" lvl="0" indent="0" algn="l" rtl="0">
                        <a:spcBef>
                          <a:spcPts val="0"/>
                        </a:spcBef>
                        <a:spcAft>
                          <a:spcPts val="0"/>
                        </a:spcAft>
                        <a:buNone/>
                      </a:pPr>
                      <a:r>
                        <a:rPr lang="en-US" sz="1000" b="1" dirty="0">
                          <a:solidFill>
                            <a:schemeClr val="tx1">
                              <a:lumMod val="75000"/>
                              <a:lumOff val="25000"/>
                            </a:schemeClr>
                          </a:solidFill>
                          <a:latin typeface="Century Gothic" panose="020B0502020202020204" pitchFamily="34" charset="0"/>
                          <a:ea typeface="Calibri"/>
                          <a:cs typeface="Calibri"/>
                          <a:sym typeface="Calibri"/>
                        </a:rPr>
                        <a:t>Target Company </a:t>
                      </a:r>
                      <a:b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b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Job Nomenclature</a:t>
                      </a:r>
                      <a:endParaRPr sz="10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Employees are classified as either Internal or External</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industry practice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NA</a:t>
                      </a:r>
                      <a:endParaRPr sz="1000" dirty="0">
                        <a:solidFill>
                          <a:schemeClr val="tx1">
                            <a:lumMod val="75000"/>
                            <a:lumOff val="25000"/>
                          </a:schemeClr>
                        </a:solidFill>
                        <a:latin typeface="Century Gothic" panose="020B0502020202020204" pitchFamily="34" charset="0"/>
                      </a:endParaRPr>
                    </a:p>
                  </a:txBody>
                  <a:tcPr marL="79200"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623449">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Internal is defined as all employees not working for or </a:t>
                      </a:r>
                      <a:b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b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billed to an account</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industry practice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NA</a:t>
                      </a:r>
                      <a:endParaRPr sz="1000" dirty="0">
                        <a:solidFill>
                          <a:schemeClr val="tx1">
                            <a:lumMod val="75000"/>
                            <a:lumOff val="25000"/>
                          </a:schemeClr>
                        </a:solidFill>
                        <a:latin typeface="Century Gothic" panose="020B0502020202020204" pitchFamily="34" charset="0"/>
                      </a:endParaRPr>
                    </a:p>
                  </a:txBody>
                  <a:tcPr marL="79200"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623449">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External are all employees working for and billed to an account</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industry practice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NA</a:t>
                      </a:r>
                      <a:endParaRPr sz="1000" dirty="0">
                        <a:solidFill>
                          <a:schemeClr val="tx1">
                            <a:lumMod val="75000"/>
                            <a:lumOff val="25000"/>
                          </a:schemeClr>
                        </a:solidFill>
                        <a:latin typeface="Century Gothic" panose="020B0502020202020204" pitchFamily="34" charset="0"/>
                      </a:endParaRPr>
                    </a:p>
                  </a:txBody>
                  <a:tcPr marL="79200"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623449">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Internal Employees can be full time and eligible for benefits if they work over 20 hours. Most are scheduled for 40 hours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industry practice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NA</a:t>
                      </a:r>
                      <a:endParaRPr sz="1000" dirty="0">
                        <a:solidFill>
                          <a:schemeClr val="tx1">
                            <a:lumMod val="75000"/>
                            <a:lumOff val="25000"/>
                          </a:schemeClr>
                        </a:solidFill>
                        <a:latin typeface="Century Gothic" panose="020B0502020202020204" pitchFamily="34" charset="0"/>
                      </a:endParaRPr>
                    </a:p>
                  </a:txBody>
                  <a:tcPr marL="79200"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623449">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Internal employees working less than 20 are part time and not eligible for benefits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industry practice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NA</a:t>
                      </a:r>
                      <a:endParaRPr sz="1000" dirty="0">
                        <a:solidFill>
                          <a:schemeClr val="tx1">
                            <a:lumMod val="75000"/>
                            <a:lumOff val="25000"/>
                          </a:schemeClr>
                        </a:solidFill>
                        <a:latin typeface="Century Gothic" panose="020B0502020202020204" pitchFamily="34" charset="0"/>
                      </a:endParaRPr>
                    </a:p>
                  </a:txBody>
                  <a:tcPr marL="79200"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9"/>
                  </a:ext>
                </a:extLst>
              </a:tr>
              <a:tr h="623449">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External employees are all non-exempt and have their </a:t>
                      </a:r>
                      <a:b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b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own limited benefit program</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industry practice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NA</a:t>
                      </a:r>
                      <a:endParaRPr sz="1000" dirty="0">
                        <a:solidFill>
                          <a:schemeClr val="tx1">
                            <a:lumMod val="75000"/>
                            <a:lumOff val="25000"/>
                          </a:schemeClr>
                        </a:solidFill>
                        <a:latin typeface="Century Gothic" panose="020B0502020202020204" pitchFamily="34" charset="0"/>
                      </a:endParaRPr>
                    </a:p>
                  </a:txBody>
                  <a:tcPr marL="79200"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0"/>
                  </a:ext>
                </a:extLst>
              </a:tr>
              <a:tr h="623449">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There are no temporary employees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industry practice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NA</a:t>
                      </a:r>
                      <a:endParaRPr sz="1000" dirty="0">
                        <a:solidFill>
                          <a:schemeClr val="tx1">
                            <a:lumMod val="75000"/>
                            <a:lumOff val="25000"/>
                          </a:schemeClr>
                        </a:solidFill>
                        <a:latin typeface="Century Gothic" panose="020B0502020202020204" pitchFamily="34" charset="0"/>
                      </a:endParaRPr>
                    </a:p>
                  </a:txBody>
                  <a:tcPr marL="79200"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1"/>
                  </a:ext>
                </a:extLst>
              </a:tr>
              <a:tr h="623449">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There are no probationary employees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industry practice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NA</a:t>
                      </a:r>
                      <a:endParaRPr sz="1000" dirty="0">
                        <a:solidFill>
                          <a:schemeClr val="tx1">
                            <a:lumMod val="75000"/>
                            <a:lumOff val="25000"/>
                          </a:schemeClr>
                        </a:solidFill>
                        <a:latin typeface="Century Gothic" panose="020B0502020202020204" pitchFamily="34" charset="0"/>
                      </a:endParaRPr>
                    </a:p>
                  </a:txBody>
                  <a:tcPr marL="79200"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2"/>
                  </a:ext>
                </a:extLst>
              </a:tr>
              <a:tr h="623449">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There are no 1099 Contractors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industry practice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NA</a:t>
                      </a:r>
                      <a:endParaRPr sz="1000" dirty="0">
                        <a:solidFill>
                          <a:schemeClr val="tx1">
                            <a:lumMod val="75000"/>
                            <a:lumOff val="25000"/>
                          </a:schemeClr>
                        </a:solidFill>
                        <a:latin typeface="Century Gothic" panose="020B0502020202020204" pitchFamily="34" charset="0"/>
                      </a:endParaRPr>
                    </a:p>
                  </a:txBody>
                  <a:tcPr marL="79200" marR="180000"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3"/>
                  </a:ext>
                </a:extLst>
              </a:tr>
            </a:tbl>
          </a:graphicData>
        </a:graphic>
      </p:graphicFrame>
      <p:sp>
        <p:nvSpPr>
          <p:cNvPr id="3" name="Holder 5">
            <a:extLst>
              <a:ext uri="{FF2B5EF4-FFF2-40B4-BE49-F238E27FC236}">
                <a16:creationId xmlns:a16="http://schemas.microsoft.com/office/drawing/2014/main" id="{CE92D8B2-6279-7801-5439-6002062372E6}"/>
              </a:ext>
            </a:extLst>
          </p:cNvPr>
          <p:cNvSpPr txBox="1">
            <a:spLocks/>
          </p:cNvSpPr>
          <p:nvPr/>
        </p:nvSpPr>
        <p:spPr>
          <a:xfrm>
            <a:off x="80524" y="6706900"/>
            <a:ext cx="4623435" cy="12311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800" kern="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 100-Day Advisors</a:t>
            </a:r>
            <a:endParaRPr lang="en-US" sz="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1">
            <a:extLst>
              <a:ext uri="{FF2B5EF4-FFF2-40B4-BE49-F238E27FC236}">
                <a16:creationId xmlns:a16="http://schemas.microsoft.com/office/drawing/2014/main" id="{3D38842D-D430-D6F3-35FF-498047B955B2}"/>
              </a:ext>
            </a:extLst>
          </p:cNvPr>
          <p:cNvSpPr>
            <a:spLocks noGrp="1"/>
          </p:cNvSpPr>
          <p:nvPr>
            <p:ph type="sldNum" sz="quarter" idx="12"/>
          </p:nvPr>
        </p:nvSpPr>
        <p:spPr>
          <a:xfrm>
            <a:off x="8610600" y="6461968"/>
            <a:ext cx="2743200" cy="153888"/>
          </a:xfrm>
        </p:spPr>
        <p:txBody>
          <a:bodyPr/>
          <a:lstStyle/>
          <a:p>
            <a:fld id="{2F82BEDF-68CB-494D-95C2-E15CBC927B52}" type="slidenum">
              <a:rPr lang="en-US" smtClean="0"/>
              <a:pPr/>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1C0292-9E0F-BAD5-5316-6CF025735CC8}"/>
              </a:ext>
            </a:extLst>
          </p:cNvPr>
          <p:cNvSpPr>
            <a:spLocks noGrp="1"/>
          </p:cNvSpPr>
          <p:nvPr>
            <p:ph type="sldNum" sz="quarter" idx="12"/>
          </p:nvPr>
        </p:nvSpPr>
        <p:spPr/>
        <p:txBody>
          <a:bodyPr/>
          <a:lstStyle/>
          <a:p>
            <a:fld id="{2F82BEDF-68CB-494D-95C2-E15CBC927B52}" type="slidenum">
              <a:rPr lang="en-US" smtClean="0"/>
              <a:pPr/>
              <a:t>4</a:t>
            </a:fld>
            <a:endParaRPr lang="en-US" dirty="0"/>
          </a:p>
        </p:txBody>
      </p:sp>
      <p:graphicFrame>
        <p:nvGraphicFramePr>
          <p:cNvPr id="3" name="Google Shape;61;p6">
            <a:extLst>
              <a:ext uri="{FF2B5EF4-FFF2-40B4-BE49-F238E27FC236}">
                <a16:creationId xmlns:a16="http://schemas.microsoft.com/office/drawing/2014/main" id="{1C3575A4-6CE4-6627-DBDB-4F5B7FDCEF6A}"/>
              </a:ext>
            </a:extLst>
          </p:cNvPr>
          <p:cNvGraphicFramePr/>
          <p:nvPr>
            <p:extLst>
              <p:ext uri="{D42A27DB-BD31-4B8C-83A1-F6EECF244321}">
                <p14:modId xmlns:p14="http://schemas.microsoft.com/office/powerpoint/2010/main" val="1977560756"/>
              </p:ext>
            </p:extLst>
          </p:nvPr>
        </p:nvGraphicFramePr>
        <p:xfrm>
          <a:off x="0" y="0"/>
          <a:ext cx="12192000" cy="6858003"/>
        </p:xfrm>
        <a:graphic>
          <a:graphicData uri="http://schemas.openxmlformats.org/drawingml/2006/table">
            <a:tbl>
              <a:tblPr>
                <a:noFill/>
              </a:tblPr>
              <a:tblGrid>
                <a:gridCol w="1852402">
                  <a:extLst>
                    <a:ext uri="{9D8B030D-6E8A-4147-A177-3AD203B41FA5}">
                      <a16:colId xmlns:a16="http://schemas.microsoft.com/office/drawing/2014/main" val="20000"/>
                    </a:ext>
                  </a:extLst>
                </a:gridCol>
                <a:gridCol w="3560731">
                  <a:extLst>
                    <a:ext uri="{9D8B030D-6E8A-4147-A177-3AD203B41FA5}">
                      <a16:colId xmlns:a16="http://schemas.microsoft.com/office/drawing/2014/main" val="20001"/>
                    </a:ext>
                  </a:extLst>
                </a:gridCol>
                <a:gridCol w="2850749">
                  <a:extLst>
                    <a:ext uri="{9D8B030D-6E8A-4147-A177-3AD203B41FA5}">
                      <a16:colId xmlns:a16="http://schemas.microsoft.com/office/drawing/2014/main" val="20002"/>
                    </a:ext>
                  </a:extLst>
                </a:gridCol>
                <a:gridCol w="760847">
                  <a:extLst>
                    <a:ext uri="{9D8B030D-6E8A-4147-A177-3AD203B41FA5}">
                      <a16:colId xmlns:a16="http://schemas.microsoft.com/office/drawing/2014/main" val="20003"/>
                    </a:ext>
                  </a:extLst>
                </a:gridCol>
                <a:gridCol w="3167271">
                  <a:extLst>
                    <a:ext uri="{9D8B030D-6E8A-4147-A177-3AD203B41FA5}">
                      <a16:colId xmlns:a16="http://schemas.microsoft.com/office/drawing/2014/main" val="20004"/>
                    </a:ext>
                  </a:extLst>
                </a:gridCol>
              </a:tblGrid>
              <a:tr h="625265">
                <a:tc gridSpan="5">
                  <a:txBody>
                    <a:bodyPr/>
                    <a:lstStyle/>
                    <a:p>
                      <a:pPr marL="0" marR="0" lvl="0" indent="0" algn="ctr" rtl="0">
                        <a:spcBef>
                          <a:spcPts val="0"/>
                        </a:spcBef>
                        <a:spcAft>
                          <a:spcPts val="0"/>
                        </a:spcAft>
                        <a:buNone/>
                      </a:pPr>
                      <a:r>
                        <a:rPr lang="en-US" sz="2000" b="1" kern="1200" dirty="0">
                          <a:solidFill>
                            <a:schemeClr val="bg1"/>
                          </a:solidFill>
                          <a:latin typeface="Times New Roman" panose="02020603050405020304" pitchFamily="18" charset="0"/>
                          <a:ea typeface="+mn-ea"/>
                          <a:cs typeface="Times New Roman" panose="02020603050405020304" pitchFamily="18" charset="0"/>
                        </a:rPr>
                        <a:t>Employee </a:t>
                      </a:r>
                      <a:r>
                        <a:rPr lang="en-US" sz="2000" b="1" kern="1200" dirty="0">
                          <a:solidFill>
                            <a:schemeClr val="accent5"/>
                          </a:solidFill>
                          <a:latin typeface="Times New Roman" panose="02020603050405020304" pitchFamily="18" charset="0"/>
                          <a:ea typeface="+mn-ea"/>
                          <a:cs typeface="Times New Roman" panose="02020603050405020304" pitchFamily="18" charset="0"/>
                        </a:rPr>
                        <a:t>Selection (1/2)</a:t>
                      </a: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214340678"/>
                  </a:ext>
                </a:extLst>
              </a:tr>
              <a:tr h="625265">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Area</a:t>
                      </a:r>
                      <a:endParaRPr lang="en-US" sz="1800" dirty="0">
                        <a:solidFill>
                          <a:schemeClr val="bg1"/>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Finding</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Best Practice</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Gap</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Recommendation</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003"/>
                  </a:ext>
                </a:extLst>
              </a:tr>
              <a:tr h="722063">
                <a:tc rowSpan="2">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Requisition Process</a:t>
                      </a: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External Employees are hired based on client needs. Area Managers have authority to hire. Regional Managers review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industry practice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None</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722063">
                <a:tc vMerge="1">
                  <a:txBody>
                    <a:bodyPr/>
                    <a:lstStyle/>
                    <a:p>
                      <a:pPr marL="0" marR="0" lvl="0" indent="0" algn="l" rtl="0">
                        <a:spcBef>
                          <a:spcPts val="0"/>
                        </a:spcBef>
                        <a:spcAft>
                          <a:spcPts val="0"/>
                        </a:spcAft>
                        <a:buNone/>
                      </a:pPr>
                      <a:r>
                        <a:rPr lang="en-US" sz="900" b="1"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9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Internal </a:t>
                      </a:r>
                      <a:r>
                        <a:rPr lang="en-US" sz="1000" dirty="0">
                          <a:solidFill>
                            <a:schemeClr val="tx1">
                              <a:lumMod val="75000"/>
                              <a:lumOff val="25000"/>
                            </a:schemeClr>
                          </a:solidFill>
                          <a:latin typeface="Century Gothic" panose="020B0502020202020204" pitchFamily="34" charset="0"/>
                          <a:ea typeface="Calibri"/>
                          <a:cs typeface="Calibri"/>
                          <a:sym typeface="Calibri"/>
                        </a:rPr>
                        <a:t>e</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mployees whether replacements or additions require CEO approval</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Budgeted positions can be replaced with approval of immediate supervisor and HR. New positions should be reviewed </a:t>
                      </a:r>
                      <a:r>
                        <a:rPr lang="en-US" sz="1000" dirty="0">
                          <a:solidFill>
                            <a:schemeClr val="tx1">
                              <a:lumMod val="75000"/>
                              <a:lumOff val="25000"/>
                            </a:schemeClr>
                          </a:solidFill>
                          <a:latin typeface="Century Gothic" panose="020B0502020202020204" pitchFamily="34" charset="0"/>
                          <a:ea typeface="Calibri"/>
                          <a:cs typeface="Calibri"/>
                          <a:sym typeface="Calibri"/>
                        </a:rPr>
                        <a:t>by higher management</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New position decisions could be delegated below CEO with regular (weekly or monthly) reporting </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722063">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Reporting open positions to State Workforce Agencies</a:t>
                      </a:r>
                      <a:endParaRPr sz="10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reporting – Either Internal or External</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All positions are reported</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List all positions with State Workforce Agencies. State agencies are a potential source of additional candidates and OFCCP requires this action. Minimal additional cost</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625236">
                <a:tc rowSpan="2">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Recruiting Sources</a:t>
                      </a: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Excellent use of social media to target potential candidates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Exceeds best practices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dirty="0">
                          <a:solidFill>
                            <a:schemeClr val="tx1">
                              <a:lumMod val="75000"/>
                              <a:lumOff val="25000"/>
                            </a:schemeClr>
                          </a:solidFill>
                          <a:latin typeface="Century Gothic" panose="020B0502020202020204" pitchFamily="34" charset="0"/>
                          <a:ea typeface="Calibri"/>
                          <a:cs typeface="Calibri"/>
                          <a:sym typeface="Calibri"/>
                        </a:rPr>
                        <a:t>Excellent </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work</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704012">
                <a:tc vMerge="1">
                  <a:txBody>
                    <a:bodyPr/>
                    <a:lstStyle/>
                    <a:p>
                      <a:pPr marL="0" marR="0" lvl="0" indent="0" algn="l" rtl="0">
                        <a:spcBef>
                          <a:spcPts val="0"/>
                        </a:spcBef>
                        <a:spcAft>
                          <a:spcPts val="0"/>
                        </a:spcAft>
                        <a:buNone/>
                      </a:pPr>
                      <a:r>
                        <a:rPr lang="en-US" sz="900" b="1"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9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Website and advertisements do not include proper EEO message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All internal and external job announcements require proper company commitment to EEO policies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Insert proper EEO messaging on website and job announcements</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9"/>
                  </a:ext>
                </a:extLst>
              </a:tr>
              <a:tr h="704012">
                <a:tc rowSpan="2">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Application Form</a:t>
                      </a: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Does not contain a robust EEO statement</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EEO Statements are prominently displayed on the application form</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Revise application form to include EEO Statement</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0"/>
                  </a:ext>
                </a:extLst>
              </a:tr>
              <a:tr h="704012">
                <a:tc vMerge="1">
                  <a:txBody>
                    <a:bodyPr/>
                    <a:lstStyle/>
                    <a:p>
                      <a:pPr marL="0" marR="0" lvl="0" indent="0" algn="l" rtl="0">
                        <a:spcBef>
                          <a:spcPts val="0"/>
                        </a:spcBef>
                        <a:spcAft>
                          <a:spcPts val="0"/>
                        </a:spcAft>
                        <a:buNone/>
                      </a:pPr>
                      <a:r>
                        <a:rPr lang="en-US" sz="900" b="1"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9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In addition to the normal application form, the one utilized by </a:t>
                      </a:r>
                      <a:r>
                        <a:rPr lang="en-US" sz="1000" dirty="0">
                          <a:solidFill>
                            <a:schemeClr val="tx1">
                              <a:lumMod val="75000"/>
                              <a:lumOff val="25000"/>
                            </a:schemeClr>
                          </a:solidFill>
                          <a:latin typeface="Century Gothic" panose="020B0502020202020204" pitchFamily="34" charset="0"/>
                          <a:ea typeface="Calibri"/>
                          <a:cs typeface="Calibri"/>
                          <a:sym typeface="Calibri"/>
                        </a:rPr>
                        <a:t>Target Company </a:t>
                      </a: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contains many of the policies and procedures contained in an employee handbook</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Application forms normally document appropriate personnel information necessary for an employment decision</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Discontinue practice and utilize the normal handbook approach</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1"/>
                  </a:ext>
                </a:extLst>
              </a:tr>
              <a:tr h="704012">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Internal Application Process</a:t>
                      </a:r>
                      <a:endParaRPr sz="10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Promotion from within is a cultural bias. Excellent opportunities for growth and career development</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Mix external talent with internal promotions to augment internal capabilities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Evaluate organizational needs and capabilities to ensure proper talent at all levels of the organization</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2"/>
                  </a:ext>
                </a:extLst>
              </a:tr>
            </a:tbl>
          </a:graphicData>
        </a:graphic>
      </p:graphicFrame>
      <p:sp>
        <p:nvSpPr>
          <p:cNvPr id="4" name="Holder 5">
            <a:extLst>
              <a:ext uri="{FF2B5EF4-FFF2-40B4-BE49-F238E27FC236}">
                <a16:creationId xmlns:a16="http://schemas.microsoft.com/office/drawing/2014/main" id="{21364EBC-9C0C-53EB-835A-77C69B70CCA8}"/>
              </a:ext>
            </a:extLst>
          </p:cNvPr>
          <p:cNvSpPr txBox="1">
            <a:spLocks/>
          </p:cNvSpPr>
          <p:nvPr/>
        </p:nvSpPr>
        <p:spPr>
          <a:xfrm>
            <a:off x="80524" y="6706900"/>
            <a:ext cx="4623435" cy="12311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800" kern="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 100-Day Advisors</a:t>
            </a:r>
            <a:endParaRPr lang="en-US" sz="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6" name="Slide Number Placeholder 1">
            <a:extLst>
              <a:ext uri="{FF2B5EF4-FFF2-40B4-BE49-F238E27FC236}">
                <a16:creationId xmlns:a16="http://schemas.microsoft.com/office/drawing/2014/main" id="{82AB0710-CE05-CA88-4473-AFD297D4A1DF}"/>
              </a:ext>
            </a:extLst>
          </p:cNvPr>
          <p:cNvSpPr txBox="1">
            <a:spLocks/>
          </p:cNvSpPr>
          <p:nvPr/>
        </p:nvSpPr>
        <p:spPr>
          <a:xfrm>
            <a:off x="9191978" y="6614567"/>
            <a:ext cx="2743200" cy="153888"/>
          </a:xfrm>
          <a:prstGeom prst="rect">
            <a:avLst/>
          </a:prstGeom>
        </p:spPr>
        <p:txBody>
          <a:bodyPr vert="horz" lIns="0" tIns="0" rIns="0" bIns="0" rtlCol="0" anchor="ctr">
            <a:spAutoFit/>
          </a:bodyPr>
          <a:lstStyle>
            <a:defPPr>
              <a:defRPr lang="en-US"/>
            </a:defPPr>
            <a:lvl1pPr marL="0" algn="r" defTabSz="914400" rtl="0" eaLnBrk="1" latinLnBrk="0" hangingPunct="1">
              <a:defRPr sz="1000" b="0" i="0" kern="1200" spc="0">
                <a:solidFill>
                  <a:schemeClr val="bg1">
                    <a:lumMod val="65000"/>
                  </a:schemeClr>
                </a:solidFill>
                <a:latin typeface="Garamond" panose="02020404030301010803" pitchFamily="18"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F82BEDF-68CB-494D-95C2-E15CBC927B52}" type="slidenum">
              <a:rPr lang="en-US" smtClean="0"/>
              <a:pPr/>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1C0292-9E0F-BAD5-5316-6CF025735CC8}"/>
              </a:ext>
            </a:extLst>
          </p:cNvPr>
          <p:cNvSpPr>
            <a:spLocks noGrp="1"/>
          </p:cNvSpPr>
          <p:nvPr>
            <p:ph type="sldNum" sz="quarter" idx="12"/>
          </p:nvPr>
        </p:nvSpPr>
        <p:spPr/>
        <p:txBody>
          <a:bodyPr/>
          <a:lstStyle/>
          <a:p>
            <a:fld id="{2F82BEDF-68CB-494D-95C2-E15CBC927B52}" type="slidenum">
              <a:rPr lang="en-US" smtClean="0"/>
              <a:pPr/>
              <a:t>5</a:t>
            </a:fld>
            <a:endParaRPr lang="en-US" dirty="0"/>
          </a:p>
        </p:txBody>
      </p:sp>
      <p:graphicFrame>
        <p:nvGraphicFramePr>
          <p:cNvPr id="3" name="Google Shape;61;p6">
            <a:extLst>
              <a:ext uri="{FF2B5EF4-FFF2-40B4-BE49-F238E27FC236}">
                <a16:creationId xmlns:a16="http://schemas.microsoft.com/office/drawing/2014/main" id="{1C3575A4-6CE4-6627-DBDB-4F5B7FDCEF6A}"/>
              </a:ext>
            </a:extLst>
          </p:cNvPr>
          <p:cNvGraphicFramePr/>
          <p:nvPr>
            <p:extLst>
              <p:ext uri="{D42A27DB-BD31-4B8C-83A1-F6EECF244321}">
                <p14:modId xmlns:p14="http://schemas.microsoft.com/office/powerpoint/2010/main" val="1046318705"/>
              </p:ext>
            </p:extLst>
          </p:nvPr>
        </p:nvGraphicFramePr>
        <p:xfrm>
          <a:off x="0" y="0"/>
          <a:ext cx="12192000" cy="6857998"/>
        </p:xfrm>
        <a:graphic>
          <a:graphicData uri="http://schemas.openxmlformats.org/drawingml/2006/table">
            <a:tbl>
              <a:tblPr>
                <a:noFill/>
              </a:tblPr>
              <a:tblGrid>
                <a:gridCol w="1852402">
                  <a:extLst>
                    <a:ext uri="{9D8B030D-6E8A-4147-A177-3AD203B41FA5}">
                      <a16:colId xmlns:a16="http://schemas.microsoft.com/office/drawing/2014/main" val="20000"/>
                    </a:ext>
                  </a:extLst>
                </a:gridCol>
                <a:gridCol w="3560731">
                  <a:extLst>
                    <a:ext uri="{9D8B030D-6E8A-4147-A177-3AD203B41FA5}">
                      <a16:colId xmlns:a16="http://schemas.microsoft.com/office/drawing/2014/main" val="20001"/>
                    </a:ext>
                  </a:extLst>
                </a:gridCol>
                <a:gridCol w="2850749">
                  <a:extLst>
                    <a:ext uri="{9D8B030D-6E8A-4147-A177-3AD203B41FA5}">
                      <a16:colId xmlns:a16="http://schemas.microsoft.com/office/drawing/2014/main" val="20002"/>
                    </a:ext>
                  </a:extLst>
                </a:gridCol>
                <a:gridCol w="760847">
                  <a:extLst>
                    <a:ext uri="{9D8B030D-6E8A-4147-A177-3AD203B41FA5}">
                      <a16:colId xmlns:a16="http://schemas.microsoft.com/office/drawing/2014/main" val="20003"/>
                    </a:ext>
                  </a:extLst>
                </a:gridCol>
                <a:gridCol w="3167271">
                  <a:extLst>
                    <a:ext uri="{9D8B030D-6E8A-4147-A177-3AD203B41FA5}">
                      <a16:colId xmlns:a16="http://schemas.microsoft.com/office/drawing/2014/main" val="20004"/>
                    </a:ext>
                  </a:extLst>
                </a:gridCol>
              </a:tblGrid>
              <a:tr h="624876">
                <a:tc gridSpan="5">
                  <a:txBody>
                    <a:bodyPr/>
                    <a:lstStyle/>
                    <a:p>
                      <a:pPr marL="0" marR="0" lvl="0" indent="0" algn="ctr" rtl="0">
                        <a:spcBef>
                          <a:spcPts val="0"/>
                        </a:spcBef>
                        <a:spcAft>
                          <a:spcPts val="0"/>
                        </a:spcAft>
                        <a:buNone/>
                      </a:pPr>
                      <a:r>
                        <a:rPr lang="en-US" sz="2000" b="1" kern="1200" dirty="0">
                          <a:solidFill>
                            <a:schemeClr val="bg1"/>
                          </a:solidFill>
                          <a:latin typeface="Times New Roman" panose="02020603050405020304" pitchFamily="18" charset="0"/>
                          <a:ea typeface="+mn-ea"/>
                          <a:cs typeface="Times New Roman" panose="02020603050405020304" pitchFamily="18" charset="0"/>
                        </a:rPr>
                        <a:t>Employee </a:t>
                      </a:r>
                      <a:r>
                        <a:rPr lang="en-US" sz="2000" b="1" kern="1200" dirty="0">
                          <a:solidFill>
                            <a:schemeClr val="accent5"/>
                          </a:solidFill>
                          <a:latin typeface="Times New Roman" panose="02020603050405020304" pitchFamily="18" charset="0"/>
                          <a:ea typeface="+mn-ea"/>
                          <a:cs typeface="Times New Roman" panose="02020603050405020304" pitchFamily="18" charset="0"/>
                        </a:rPr>
                        <a:t>Selection (2/2)</a:t>
                      </a: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214340678"/>
                  </a:ext>
                </a:extLst>
              </a:tr>
              <a:tr h="624876">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Area</a:t>
                      </a:r>
                      <a:endParaRPr lang="en-US" sz="1800" dirty="0">
                        <a:solidFill>
                          <a:schemeClr val="bg1"/>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Finding</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Best Practice</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Gap</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Recommendation</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003"/>
                  </a:ext>
                </a:extLst>
              </a:tr>
              <a:tr h="700498">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Interview Training</a:t>
                      </a:r>
                      <a:endParaRPr sz="10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Developed and available. Utilization was not documented</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Ensure all hiring managers are trained on basic interviewing skills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Ensure all hiring managers are trained and refreshed on interviewing skills</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700498">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Drug Testing</a:t>
                      </a:r>
                      <a:endParaRPr sz="10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Pre-Employment, Post Injury and Probable Cause testing is policy. Oral testing is conducted internally by Xclusive employees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best practices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required</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755530">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Background Checks</a:t>
                      </a:r>
                      <a:endParaRPr sz="10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Conducted at a charge of $4.00 to the applicant utilizing Choice Screening</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Charging applicants for their background check is not normal</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Discontinue. This should be factored into the billing cost. Collecting a background check fee could be an aggravation to employees and could result in needless litigation</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700498">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Reference Checks</a:t>
                      </a:r>
                      <a:endParaRPr sz="10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Not part of the employment process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Reference checks are a valuable tool in the selection process and should not be overlooked</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At a minimum, add reference checks to the Internal Employee process</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700498">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ADA Self Identification</a:t>
                      </a:r>
                      <a:endParaRPr sz="10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Not part of the employment process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ADA Self Identification should be part of the application process and be repeated during onboarding</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Include a section for ADA Self Identification on the application. This is required for OFCCP employers</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9"/>
                  </a:ext>
                </a:extLst>
              </a:tr>
              <a:tr h="647597">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Physical Examinations</a:t>
                      </a:r>
                      <a:endParaRPr sz="10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Only required if requested by a client</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industry standard</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None</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0"/>
                  </a:ext>
                </a:extLst>
              </a:tr>
              <a:tr h="647597">
                <a:tc rowSpan="2">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Salary and Offer Preparation</a:t>
                      </a:r>
                    </a:p>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cs typeface="Calibri"/>
                          <a:sym typeface="Calibri"/>
                        </a:rPr>
                        <a:t> </a:t>
                      </a:r>
                      <a:endParaRPr sz="10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External – None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industry practice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None</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1"/>
                  </a:ext>
                </a:extLst>
              </a:tr>
              <a:tr h="755530">
                <a:tc vMerge="1">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Internal – No offer letter. CEO makes decision on a case by case basis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Offer letters are normal practice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Develop an offer letter format that includes start date, position and salary. It should also outline benefit eligibility and reinforce employment at will status</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2"/>
                  </a:ext>
                </a:extLst>
              </a:tr>
            </a:tbl>
          </a:graphicData>
        </a:graphic>
      </p:graphicFrame>
      <p:sp>
        <p:nvSpPr>
          <p:cNvPr id="4" name="Holder 5">
            <a:extLst>
              <a:ext uri="{FF2B5EF4-FFF2-40B4-BE49-F238E27FC236}">
                <a16:creationId xmlns:a16="http://schemas.microsoft.com/office/drawing/2014/main" id="{04690746-D042-7457-7F38-529FA57C1641}"/>
              </a:ext>
            </a:extLst>
          </p:cNvPr>
          <p:cNvSpPr txBox="1">
            <a:spLocks/>
          </p:cNvSpPr>
          <p:nvPr/>
        </p:nvSpPr>
        <p:spPr>
          <a:xfrm>
            <a:off x="80524" y="6706900"/>
            <a:ext cx="4623435" cy="12311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800" kern="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 100-Day Advisors</a:t>
            </a:r>
            <a:endParaRPr lang="en-US" sz="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5" name="Slide Number Placeholder 1">
            <a:extLst>
              <a:ext uri="{FF2B5EF4-FFF2-40B4-BE49-F238E27FC236}">
                <a16:creationId xmlns:a16="http://schemas.microsoft.com/office/drawing/2014/main" id="{B2955325-6691-861E-CFA0-920FC07FF534}"/>
              </a:ext>
            </a:extLst>
          </p:cNvPr>
          <p:cNvSpPr txBox="1">
            <a:spLocks/>
          </p:cNvSpPr>
          <p:nvPr/>
        </p:nvSpPr>
        <p:spPr>
          <a:xfrm>
            <a:off x="9191978" y="6614567"/>
            <a:ext cx="2743200" cy="153888"/>
          </a:xfrm>
          <a:prstGeom prst="rect">
            <a:avLst/>
          </a:prstGeom>
        </p:spPr>
        <p:txBody>
          <a:bodyPr vert="horz" lIns="0" tIns="0" rIns="0" bIns="0" rtlCol="0" anchor="ctr">
            <a:spAutoFit/>
          </a:bodyPr>
          <a:lstStyle>
            <a:defPPr>
              <a:defRPr lang="en-US"/>
            </a:defPPr>
            <a:lvl1pPr marL="0" algn="r" defTabSz="914400" rtl="0" eaLnBrk="1" latinLnBrk="0" hangingPunct="1">
              <a:defRPr sz="1000" b="0" i="0" kern="1200" spc="0">
                <a:solidFill>
                  <a:schemeClr val="bg1">
                    <a:lumMod val="65000"/>
                  </a:schemeClr>
                </a:solidFill>
                <a:latin typeface="Garamond" panose="02020404030301010803" pitchFamily="18"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F82BEDF-68CB-494D-95C2-E15CBC927B52}" type="slidenum">
              <a:rPr lang="en-US" smtClean="0"/>
              <a:pPr/>
              <a:t>5</a:t>
            </a:fld>
            <a:endParaRPr lang="en-US" dirty="0"/>
          </a:p>
        </p:txBody>
      </p:sp>
    </p:spTree>
    <p:extLst>
      <p:ext uri="{BB962C8B-B14F-4D97-AF65-F5344CB8AC3E}">
        <p14:creationId xmlns:p14="http://schemas.microsoft.com/office/powerpoint/2010/main" val="4147558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1C0292-9E0F-BAD5-5316-6CF025735CC8}"/>
              </a:ext>
            </a:extLst>
          </p:cNvPr>
          <p:cNvSpPr>
            <a:spLocks noGrp="1"/>
          </p:cNvSpPr>
          <p:nvPr>
            <p:ph type="sldNum" sz="quarter" idx="12"/>
          </p:nvPr>
        </p:nvSpPr>
        <p:spPr/>
        <p:txBody>
          <a:bodyPr/>
          <a:lstStyle/>
          <a:p>
            <a:fld id="{2F82BEDF-68CB-494D-95C2-E15CBC927B52}" type="slidenum">
              <a:rPr lang="en-US" smtClean="0"/>
              <a:pPr/>
              <a:t>6</a:t>
            </a:fld>
            <a:endParaRPr lang="en-US" dirty="0"/>
          </a:p>
        </p:txBody>
      </p:sp>
      <p:graphicFrame>
        <p:nvGraphicFramePr>
          <p:cNvPr id="3" name="Google Shape;61;p6">
            <a:extLst>
              <a:ext uri="{FF2B5EF4-FFF2-40B4-BE49-F238E27FC236}">
                <a16:creationId xmlns:a16="http://schemas.microsoft.com/office/drawing/2014/main" id="{1C3575A4-6CE4-6627-DBDB-4F5B7FDCEF6A}"/>
              </a:ext>
            </a:extLst>
          </p:cNvPr>
          <p:cNvGraphicFramePr/>
          <p:nvPr>
            <p:extLst>
              <p:ext uri="{D42A27DB-BD31-4B8C-83A1-F6EECF244321}">
                <p14:modId xmlns:p14="http://schemas.microsoft.com/office/powerpoint/2010/main" val="2029709750"/>
              </p:ext>
            </p:extLst>
          </p:nvPr>
        </p:nvGraphicFramePr>
        <p:xfrm>
          <a:off x="0" y="0"/>
          <a:ext cx="12192000" cy="6858002"/>
        </p:xfrm>
        <a:graphic>
          <a:graphicData uri="http://schemas.openxmlformats.org/drawingml/2006/table">
            <a:tbl>
              <a:tblPr>
                <a:noFill/>
              </a:tblPr>
              <a:tblGrid>
                <a:gridCol w="1852402">
                  <a:extLst>
                    <a:ext uri="{9D8B030D-6E8A-4147-A177-3AD203B41FA5}">
                      <a16:colId xmlns:a16="http://schemas.microsoft.com/office/drawing/2014/main" val="20000"/>
                    </a:ext>
                  </a:extLst>
                </a:gridCol>
                <a:gridCol w="3560731">
                  <a:extLst>
                    <a:ext uri="{9D8B030D-6E8A-4147-A177-3AD203B41FA5}">
                      <a16:colId xmlns:a16="http://schemas.microsoft.com/office/drawing/2014/main" val="20001"/>
                    </a:ext>
                  </a:extLst>
                </a:gridCol>
                <a:gridCol w="2850749">
                  <a:extLst>
                    <a:ext uri="{9D8B030D-6E8A-4147-A177-3AD203B41FA5}">
                      <a16:colId xmlns:a16="http://schemas.microsoft.com/office/drawing/2014/main" val="20002"/>
                    </a:ext>
                  </a:extLst>
                </a:gridCol>
                <a:gridCol w="760847">
                  <a:extLst>
                    <a:ext uri="{9D8B030D-6E8A-4147-A177-3AD203B41FA5}">
                      <a16:colId xmlns:a16="http://schemas.microsoft.com/office/drawing/2014/main" val="20003"/>
                    </a:ext>
                  </a:extLst>
                </a:gridCol>
                <a:gridCol w="3167271">
                  <a:extLst>
                    <a:ext uri="{9D8B030D-6E8A-4147-A177-3AD203B41FA5}">
                      <a16:colId xmlns:a16="http://schemas.microsoft.com/office/drawing/2014/main" val="20004"/>
                    </a:ext>
                  </a:extLst>
                </a:gridCol>
              </a:tblGrid>
              <a:tr h="625265">
                <a:tc gridSpan="5">
                  <a:txBody>
                    <a:bodyPr/>
                    <a:lstStyle/>
                    <a:p>
                      <a:pPr marL="0" marR="0" lvl="0" indent="0" algn="ctr" rtl="0">
                        <a:spcBef>
                          <a:spcPts val="0"/>
                        </a:spcBef>
                        <a:spcAft>
                          <a:spcPts val="0"/>
                        </a:spcAft>
                        <a:buNone/>
                      </a:pPr>
                      <a:r>
                        <a:rPr lang="en-US" sz="2000" b="1" kern="1200" dirty="0">
                          <a:solidFill>
                            <a:schemeClr val="bg1"/>
                          </a:solidFill>
                          <a:latin typeface="Times New Roman" panose="02020603050405020304" pitchFamily="18" charset="0"/>
                          <a:ea typeface="+mn-ea"/>
                          <a:cs typeface="Times New Roman" panose="02020603050405020304" pitchFamily="18" charset="0"/>
                        </a:rPr>
                        <a:t>Employee </a:t>
                      </a:r>
                      <a:r>
                        <a:rPr lang="en-US" sz="2000" b="1" kern="1200" dirty="0">
                          <a:solidFill>
                            <a:schemeClr val="accent5"/>
                          </a:solidFill>
                          <a:latin typeface="Times New Roman" panose="02020603050405020304" pitchFamily="18" charset="0"/>
                          <a:ea typeface="+mn-ea"/>
                          <a:cs typeface="Times New Roman" panose="02020603050405020304" pitchFamily="18" charset="0"/>
                        </a:rPr>
                        <a:t>Onboarding</a:t>
                      </a: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214340678"/>
                  </a:ext>
                </a:extLst>
              </a:tr>
              <a:tr h="625265">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Area</a:t>
                      </a:r>
                      <a:endParaRPr lang="en-US" sz="1800" dirty="0">
                        <a:solidFill>
                          <a:schemeClr val="bg1"/>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Finding</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Best Practice</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Gap</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Recommendation</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003"/>
                  </a:ext>
                </a:extLst>
              </a:tr>
              <a:tr h="700934">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Is there a documented process?</a:t>
                      </a:r>
                      <a:endParaRPr sz="10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Yes. Very thorough and complete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Exceeds Best practice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required</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700934">
                <a:tc rowSpan="7">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Employment </a:t>
                      </a:r>
                      <a:b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b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Verification Audit – </a:t>
                      </a:r>
                      <a:b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b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5% of all employees</a:t>
                      </a:r>
                      <a:endParaRPr lang="en-US" sz="1000" b="1" i="0" u="none" strike="noStrike" cap="none" dirty="0">
                        <a:solidFill>
                          <a:schemeClr val="tx1">
                            <a:lumMod val="75000"/>
                            <a:lumOff val="25000"/>
                          </a:schemeClr>
                        </a:solidFill>
                        <a:latin typeface="Century Gothic" panose="020B0502020202020204" pitchFamily="34" charset="0"/>
                        <a:cs typeface="Calibri"/>
                        <a:sym typeface="Calibri"/>
                      </a:endParaRPr>
                    </a:p>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cs typeface="Calibri"/>
                          <a:sym typeface="Calibri"/>
                        </a:rPr>
                        <a:t> </a:t>
                      </a:r>
                    </a:p>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cs typeface="Calibri"/>
                          <a:sym typeface="Calibri"/>
                        </a:rPr>
                        <a:t> </a:t>
                      </a:r>
                      <a:endParaRPr sz="10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Check list driven and well documented</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required</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700934">
                <a:tc vMerge="1">
                  <a:txBody>
                    <a:bodyPr/>
                    <a:lstStyle/>
                    <a:p>
                      <a:pPr marL="0" marR="0" lvl="0" indent="0" algn="l" rtl="0">
                        <a:spcBef>
                          <a:spcPts val="0"/>
                        </a:spcBef>
                        <a:spcAft>
                          <a:spcPts val="0"/>
                        </a:spcAft>
                        <a:buNone/>
                      </a:pPr>
                      <a:r>
                        <a:rPr lang="en-US" sz="105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5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Responsibilities outlined and training provided</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required</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700934">
                <a:tc vMerge="1">
                  <a:txBody>
                    <a:bodyPr/>
                    <a:lstStyle/>
                    <a:p>
                      <a:pPr marL="0" marR="0" lvl="0" indent="0" algn="l" rtl="0">
                        <a:spcBef>
                          <a:spcPts val="0"/>
                        </a:spcBef>
                        <a:spcAft>
                          <a:spcPts val="0"/>
                        </a:spcAft>
                        <a:buNone/>
                      </a:pPr>
                      <a:r>
                        <a:rPr lang="en-US" sz="105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5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Only 16 missing 1-9s of over 200 files requested. Forms completed accurately and were complete on 97% of forms reviewed</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100% recovery. This is probably acceptable as they use a paper driven system that limits automated review</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Automate the process</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700934">
                <a:tc vMerge="1">
                  <a:txBody>
                    <a:bodyPr/>
                    <a:lstStyle/>
                    <a:p>
                      <a:pPr marL="0" marR="0" lvl="0" indent="0" algn="l" rtl="0">
                        <a:spcBef>
                          <a:spcPts val="0"/>
                        </a:spcBef>
                        <a:spcAft>
                          <a:spcPts val="0"/>
                        </a:spcAft>
                        <a:buNone/>
                      </a:pPr>
                      <a:r>
                        <a:rPr lang="en-US" sz="105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5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Audit demonstrated that field personnel were trained, recognized their responsibilities and executed above normal business performance levels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best practices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required</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9"/>
                  </a:ext>
                </a:extLst>
              </a:tr>
              <a:tr h="700934">
                <a:tc vMerge="1">
                  <a:txBody>
                    <a:bodyPr/>
                    <a:lstStyle/>
                    <a:p>
                      <a:pPr marL="0" marR="0" lvl="0" indent="0" algn="l" rtl="0">
                        <a:spcBef>
                          <a:spcPts val="0"/>
                        </a:spcBef>
                        <a:spcAft>
                          <a:spcPts val="0"/>
                        </a:spcAft>
                        <a:buNone/>
                      </a:pPr>
                      <a:r>
                        <a:rPr lang="en-US" sz="105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5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Forms were kept independent of personnel files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with best practices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required</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0"/>
                  </a:ext>
                </a:extLst>
              </a:tr>
              <a:tr h="700934">
                <a:tc vMerge="1">
                  <a:txBody>
                    <a:bodyPr/>
                    <a:lstStyle/>
                    <a:p>
                      <a:pPr marL="0" marR="0" lvl="0" indent="0" algn="l" rtl="0">
                        <a:spcBef>
                          <a:spcPts val="0"/>
                        </a:spcBef>
                        <a:spcAft>
                          <a:spcPts val="0"/>
                        </a:spcAft>
                        <a:buNone/>
                      </a:pPr>
                      <a:r>
                        <a:rPr lang="en-US" sz="105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5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process to remove terminated employees </a:t>
                      </a:r>
                      <a:b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b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after 1 year</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Remove terminated employees from active file after one year</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Conduct an annual audit to eliminate terminated employee files from active file. Could be done automatically with a proper HRIS System</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1"/>
                  </a:ext>
                </a:extLst>
              </a:tr>
              <a:tr h="700934">
                <a:tc vMerge="1">
                  <a:txBody>
                    <a:bodyPr/>
                    <a:lstStyle/>
                    <a:p>
                      <a:pPr marL="0" marR="0" lvl="0" indent="0" algn="l" rtl="0">
                        <a:spcBef>
                          <a:spcPts val="0"/>
                        </a:spcBef>
                        <a:spcAft>
                          <a:spcPts val="0"/>
                        </a:spcAft>
                        <a:buNone/>
                      </a:pPr>
                      <a:r>
                        <a:rPr lang="en-US" sz="105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5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E-Verification utilized only in Arizona and Tennessee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Consistent use of E-Verification where available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Expand use of E-Verification</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2"/>
                  </a:ext>
                </a:extLst>
              </a:tr>
            </a:tbl>
          </a:graphicData>
        </a:graphic>
      </p:graphicFrame>
      <p:sp>
        <p:nvSpPr>
          <p:cNvPr id="4" name="Holder 5">
            <a:extLst>
              <a:ext uri="{FF2B5EF4-FFF2-40B4-BE49-F238E27FC236}">
                <a16:creationId xmlns:a16="http://schemas.microsoft.com/office/drawing/2014/main" id="{23113C49-FC3F-DF3A-F211-56AE76AA900C}"/>
              </a:ext>
            </a:extLst>
          </p:cNvPr>
          <p:cNvSpPr txBox="1">
            <a:spLocks/>
          </p:cNvSpPr>
          <p:nvPr/>
        </p:nvSpPr>
        <p:spPr>
          <a:xfrm>
            <a:off x="80524" y="6706900"/>
            <a:ext cx="4623435" cy="12311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800" kern="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 100-Day Advisors</a:t>
            </a:r>
            <a:endParaRPr lang="en-US" sz="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5" name="Slide Number Placeholder 1">
            <a:extLst>
              <a:ext uri="{FF2B5EF4-FFF2-40B4-BE49-F238E27FC236}">
                <a16:creationId xmlns:a16="http://schemas.microsoft.com/office/drawing/2014/main" id="{43794CD5-B7C8-56A7-0869-8D67485A1793}"/>
              </a:ext>
            </a:extLst>
          </p:cNvPr>
          <p:cNvSpPr txBox="1">
            <a:spLocks/>
          </p:cNvSpPr>
          <p:nvPr/>
        </p:nvSpPr>
        <p:spPr>
          <a:xfrm>
            <a:off x="9191978" y="6614567"/>
            <a:ext cx="2743200" cy="153888"/>
          </a:xfrm>
          <a:prstGeom prst="rect">
            <a:avLst/>
          </a:prstGeom>
        </p:spPr>
        <p:txBody>
          <a:bodyPr vert="horz" lIns="0" tIns="0" rIns="0" bIns="0" rtlCol="0" anchor="ctr">
            <a:spAutoFit/>
          </a:bodyPr>
          <a:lstStyle>
            <a:defPPr>
              <a:defRPr lang="en-US"/>
            </a:defPPr>
            <a:lvl1pPr marL="0" algn="r" defTabSz="914400" rtl="0" eaLnBrk="1" latinLnBrk="0" hangingPunct="1">
              <a:defRPr sz="1000" b="0" i="0" kern="1200" spc="0">
                <a:solidFill>
                  <a:schemeClr val="bg1">
                    <a:lumMod val="65000"/>
                  </a:schemeClr>
                </a:solidFill>
                <a:latin typeface="Garamond" panose="02020404030301010803" pitchFamily="18"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F82BEDF-68CB-494D-95C2-E15CBC927B52}" type="slidenum">
              <a:rPr lang="en-US" smtClean="0"/>
              <a:pPr/>
              <a:t>6</a:t>
            </a:fld>
            <a:endParaRPr lang="en-US" dirty="0"/>
          </a:p>
        </p:txBody>
      </p:sp>
    </p:spTree>
    <p:extLst>
      <p:ext uri="{BB962C8B-B14F-4D97-AF65-F5344CB8AC3E}">
        <p14:creationId xmlns:p14="http://schemas.microsoft.com/office/powerpoint/2010/main" val="2433295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1C0292-9E0F-BAD5-5316-6CF025735CC8}"/>
              </a:ext>
            </a:extLst>
          </p:cNvPr>
          <p:cNvSpPr>
            <a:spLocks noGrp="1"/>
          </p:cNvSpPr>
          <p:nvPr>
            <p:ph type="sldNum" sz="quarter" idx="12"/>
          </p:nvPr>
        </p:nvSpPr>
        <p:spPr/>
        <p:txBody>
          <a:bodyPr/>
          <a:lstStyle/>
          <a:p>
            <a:fld id="{2F82BEDF-68CB-494D-95C2-E15CBC927B52}" type="slidenum">
              <a:rPr lang="en-US" smtClean="0"/>
              <a:pPr/>
              <a:t>7</a:t>
            </a:fld>
            <a:endParaRPr lang="en-US" dirty="0"/>
          </a:p>
        </p:txBody>
      </p:sp>
      <p:graphicFrame>
        <p:nvGraphicFramePr>
          <p:cNvPr id="3" name="Google Shape;61;p6">
            <a:extLst>
              <a:ext uri="{FF2B5EF4-FFF2-40B4-BE49-F238E27FC236}">
                <a16:creationId xmlns:a16="http://schemas.microsoft.com/office/drawing/2014/main" id="{1C3575A4-6CE4-6627-DBDB-4F5B7FDCEF6A}"/>
              </a:ext>
            </a:extLst>
          </p:cNvPr>
          <p:cNvGraphicFramePr/>
          <p:nvPr>
            <p:extLst>
              <p:ext uri="{D42A27DB-BD31-4B8C-83A1-F6EECF244321}">
                <p14:modId xmlns:p14="http://schemas.microsoft.com/office/powerpoint/2010/main" val="1514859101"/>
              </p:ext>
            </p:extLst>
          </p:nvPr>
        </p:nvGraphicFramePr>
        <p:xfrm>
          <a:off x="0" y="-2"/>
          <a:ext cx="12192000" cy="6858000"/>
        </p:xfrm>
        <a:graphic>
          <a:graphicData uri="http://schemas.openxmlformats.org/drawingml/2006/table">
            <a:tbl>
              <a:tblPr>
                <a:noFill/>
              </a:tblPr>
              <a:tblGrid>
                <a:gridCol w="1852402">
                  <a:extLst>
                    <a:ext uri="{9D8B030D-6E8A-4147-A177-3AD203B41FA5}">
                      <a16:colId xmlns:a16="http://schemas.microsoft.com/office/drawing/2014/main" val="20000"/>
                    </a:ext>
                  </a:extLst>
                </a:gridCol>
                <a:gridCol w="3560731">
                  <a:extLst>
                    <a:ext uri="{9D8B030D-6E8A-4147-A177-3AD203B41FA5}">
                      <a16:colId xmlns:a16="http://schemas.microsoft.com/office/drawing/2014/main" val="20001"/>
                    </a:ext>
                  </a:extLst>
                </a:gridCol>
                <a:gridCol w="2850749">
                  <a:extLst>
                    <a:ext uri="{9D8B030D-6E8A-4147-A177-3AD203B41FA5}">
                      <a16:colId xmlns:a16="http://schemas.microsoft.com/office/drawing/2014/main" val="20002"/>
                    </a:ext>
                  </a:extLst>
                </a:gridCol>
                <a:gridCol w="760847">
                  <a:extLst>
                    <a:ext uri="{9D8B030D-6E8A-4147-A177-3AD203B41FA5}">
                      <a16:colId xmlns:a16="http://schemas.microsoft.com/office/drawing/2014/main" val="20003"/>
                    </a:ext>
                  </a:extLst>
                </a:gridCol>
                <a:gridCol w="3167271">
                  <a:extLst>
                    <a:ext uri="{9D8B030D-6E8A-4147-A177-3AD203B41FA5}">
                      <a16:colId xmlns:a16="http://schemas.microsoft.com/office/drawing/2014/main" val="20004"/>
                    </a:ext>
                  </a:extLst>
                </a:gridCol>
              </a:tblGrid>
              <a:tr h="624488">
                <a:tc gridSpan="5">
                  <a:txBody>
                    <a:bodyPr/>
                    <a:lstStyle/>
                    <a:p>
                      <a:pPr marL="0" marR="0" lvl="0" indent="0" algn="ctr" defTabSz="914400" rtl="0" eaLnBrk="1" latinLnBrk="0" hangingPunct="1">
                        <a:spcBef>
                          <a:spcPts val="0"/>
                        </a:spcBef>
                        <a:spcAft>
                          <a:spcPts val="0"/>
                        </a:spcAft>
                        <a:buNone/>
                      </a:pPr>
                      <a:r>
                        <a:rPr lang="en-US" sz="2000" b="1" kern="1200" dirty="0">
                          <a:solidFill>
                            <a:schemeClr val="bg1"/>
                          </a:solidFill>
                          <a:latin typeface="Times New Roman" panose="02020603050405020304" pitchFamily="18" charset="0"/>
                          <a:ea typeface="+mn-ea"/>
                          <a:cs typeface="Times New Roman" panose="02020603050405020304" pitchFamily="18" charset="0"/>
                        </a:rPr>
                        <a:t>Personnel </a:t>
                      </a:r>
                      <a:r>
                        <a:rPr lang="en-US" sz="2000" b="1" kern="1200" dirty="0">
                          <a:solidFill>
                            <a:schemeClr val="accent5"/>
                          </a:solidFill>
                          <a:latin typeface="Times New Roman" panose="02020603050405020304" pitchFamily="18" charset="0"/>
                          <a:ea typeface="+mn-ea"/>
                          <a:cs typeface="Times New Roman" panose="02020603050405020304" pitchFamily="18" charset="0"/>
                        </a:rPr>
                        <a:t>Files</a:t>
                      </a: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214340678"/>
                  </a:ext>
                </a:extLst>
              </a:tr>
              <a:tr h="624488">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Area</a:t>
                      </a:r>
                      <a:endParaRPr lang="en-US" sz="1800" dirty="0">
                        <a:solidFill>
                          <a:schemeClr val="bg1"/>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Finding</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Best Practice</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Gap</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Recommendation</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003"/>
                  </a:ext>
                </a:extLst>
              </a:tr>
              <a:tr h="1402256">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Basic Information</a:t>
                      </a:r>
                      <a:endParaRPr sz="13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Applications and some information is being documented electronically. I do not believe all information is being retained electronically so there are paper as well as electronic portions of the file. I-9s and W-4s were reviewed and were in good order</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Electronic files are now the general rule</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Investigate how file maintenance can be simplified. HRIS systems should be explored and should have cost saving opportunities</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1402256">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Document Retention</a:t>
                      </a:r>
                      <a:endParaRPr sz="13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Document retention policy is misleading regarding local and headquarter responsibilities. Local offices are directed to destroy payroll regards after 1 year. Policy is silent on Headquarter retention. This could indicate time sheets and many other documents relating to payroll deductions are not kept the required three years</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All payroll related documents should be kept for a minimum of three years</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Develop and implement a document retention policy consistent with government mandates</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1402256">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PTO</a:t>
                      </a:r>
                      <a:endParaRPr sz="13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Tracked manually in personnel file</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HRIS Applications are now the general rule</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HRIS systems should be explored and should have cost saving opportunities</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1402256">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FMLA Leave</a:t>
                      </a:r>
                      <a:endParaRPr sz="13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SOP in place. Tracked manually in personnel file</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HRIS Applications are now the general rule</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HRIS systems should be explored and should have cost saving opportunities</a:t>
                      </a:r>
                      <a:endParaRPr sz="13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bl>
          </a:graphicData>
        </a:graphic>
      </p:graphicFrame>
      <p:sp>
        <p:nvSpPr>
          <p:cNvPr id="4" name="Holder 5">
            <a:extLst>
              <a:ext uri="{FF2B5EF4-FFF2-40B4-BE49-F238E27FC236}">
                <a16:creationId xmlns:a16="http://schemas.microsoft.com/office/drawing/2014/main" id="{DA2A1586-1AD0-B6E2-0BB5-D57C49447E38}"/>
              </a:ext>
            </a:extLst>
          </p:cNvPr>
          <p:cNvSpPr txBox="1">
            <a:spLocks/>
          </p:cNvSpPr>
          <p:nvPr/>
        </p:nvSpPr>
        <p:spPr>
          <a:xfrm>
            <a:off x="80524" y="6706900"/>
            <a:ext cx="4623435" cy="12311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800" kern="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 100-Day Advisors</a:t>
            </a:r>
            <a:endParaRPr lang="en-US" sz="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5" name="Slide Number Placeholder 1">
            <a:extLst>
              <a:ext uri="{FF2B5EF4-FFF2-40B4-BE49-F238E27FC236}">
                <a16:creationId xmlns:a16="http://schemas.microsoft.com/office/drawing/2014/main" id="{C1D063D3-E9CC-FF46-352B-2FFADC23C29E}"/>
              </a:ext>
            </a:extLst>
          </p:cNvPr>
          <p:cNvSpPr txBox="1">
            <a:spLocks/>
          </p:cNvSpPr>
          <p:nvPr/>
        </p:nvSpPr>
        <p:spPr>
          <a:xfrm>
            <a:off x="9191978" y="6614567"/>
            <a:ext cx="2743200" cy="153888"/>
          </a:xfrm>
          <a:prstGeom prst="rect">
            <a:avLst/>
          </a:prstGeom>
        </p:spPr>
        <p:txBody>
          <a:bodyPr vert="horz" lIns="0" tIns="0" rIns="0" bIns="0" rtlCol="0" anchor="ctr">
            <a:spAutoFit/>
          </a:bodyPr>
          <a:lstStyle>
            <a:defPPr>
              <a:defRPr lang="en-US"/>
            </a:defPPr>
            <a:lvl1pPr marL="0" algn="r" defTabSz="914400" rtl="0" eaLnBrk="1" latinLnBrk="0" hangingPunct="1">
              <a:defRPr sz="1000" b="0" i="0" kern="1200" spc="0">
                <a:solidFill>
                  <a:schemeClr val="bg1">
                    <a:lumMod val="65000"/>
                  </a:schemeClr>
                </a:solidFill>
                <a:latin typeface="Garamond" panose="02020404030301010803" pitchFamily="18"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F82BEDF-68CB-494D-95C2-E15CBC927B52}" type="slidenum">
              <a:rPr lang="en-US" smtClean="0"/>
              <a:pPr/>
              <a:t>7</a:t>
            </a:fld>
            <a:endParaRPr lang="en-US" dirty="0"/>
          </a:p>
        </p:txBody>
      </p:sp>
    </p:spTree>
    <p:extLst>
      <p:ext uri="{BB962C8B-B14F-4D97-AF65-F5344CB8AC3E}">
        <p14:creationId xmlns:p14="http://schemas.microsoft.com/office/powerpoint/2010/main" val="2294662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1C0292-9E0F-BAD5-5316-6CF025735CC8}"/>
              </a:ext>
            </a:extLst>
          </p:cNvPr>
          <p:cNvSpPr>
            <a:spLocks noGrp="1"/>
          </p:cNvSpPr>
          <p:nvPr>
            <p:ph type="sldNum" sz="quarter" idx="12"/>
          </p:nvPr>
        </p:nvSpPr>
        <p:spPr/>
        <p:txBody>
          <a:bodyPr/>
          <a:lstStyle/>
          <a:p>
            <a:fld id="{2F82BEDF-68CB-494D-95C2-E15CBC927B52}" type="slidenum">
              <a:rPr lang="en-US" smtClean="0"/>
              <a:pPr/>
              <a:t>8</a:t>
            </a:fld>
            <a:endParaRPr lang="en-US" dirty="0"/>
          </a:p>
        </p:txBody>
      </p:sp>
      <p:graphicFrame>
        <p:nvGraphicFramePr>
          <p:cNvPr id="3" name="Google Shape;61;p6">
            <a:extLst>
              <a:ext uri="{FF2B5EF4-FFF2-40B4-BE49-F238E27FC236}">
                <a16:creationId xmlns:a16="http://schemas.microsoft.com/office/drawing/2014/main" id="{1C3575A4-6CE4-6627-DBDB-4F5B7FDCEF6A}"/>
              </a:ext>
            </a:extLst>
          </p:cNvPr>
          <p:cNvGraphicFramePr/>
          <p:nvPr>
            <p:extLst>
              <p:ext uri="{D42A27DB-BD31-4B8C-83A1-F6EECF244321}">
                <p14:modId xmlns:p14="http://schemas.microsoft.com/office/powerpoint/2010/main" val="2944213619"/>
              </p:ext>
            </p:extLst>
          </p:nvPr>
        </p:nvGraphicFramePr>
        <p:xfrm>
          <a:off x="0" y="0"/>
          <a:ext cx="12192000" cy="6853657"/>
        </p:xfrm>
        <a:graphic>
          <a:graphicData uri="http://schemas.openxmlformats.org/drawingml/2006/table">
            <a:tbl>
              <a:tblPr>
                <a:noFill/>
              </a:tblPr>
              <a:tblGrid>
                <a:gridCol w="1852402">
                  <a:extLst>
                    <a:ext uri="{9D8B030D-6E8A-4147-A177-3AD203B41FA5}">
                      <a16:colId xmlns:a16="http://schemas.microsoft.com/office/drawing/2014/main" val="20000"/>
                    </a:ext>
                  </a:extLst>
                </a:gridCol>
                <a:gridCol w="3560731">
                  <a:extLst>
                    <a:ext uri="{9D8B030D-6E8A-4147-A177-3AD203B41FA5}">
                      <a16:colId xmlns:a16="http://schemas.microsoft.com/office/drawing/2014/main" val="20001"/>
                    </a:ext>
                  </a:extLst>
                </a:gridCol>
                <a:gridCol w="2850749">
                  <a:extLst>
                    <a:ext uri="{9D8B030D-6E8A-4147-A177-3AD203B41FA5}">
                      <a16:colId xmlns:a16="http://schemas.microsoft.com/office/drawing/2014/main" val="20002"/>
                    </a:ext>
                  </a:extLst>
                </a:gridCol>
                <a:gridCol w="760847">
                  <a:extLst>
                    <a:ext uri="{9D8B030D-6E8A-4147-A177-3AD203B41FA5}">
                      <a16:colId xmlns:a16="http://schemas.microsoft.com/office/drawing/2014/main" val="20003"/>
                    </a:ext>
                  </a:extLst>
                </a:gridCol>
                <a:gridCol w="3167271">
                  <a:extLst>
                    <a:ext uri="{9D8B030D-6E8A-4147-A177-3AD203B41FA5}">
                      <a16:colId xmlns:a16="http://schemas.microsoft.com/office/drawing/2014/main" val="20004"/>
                    </a:ext>
                  </a:extLst>
                </a:gridCol>
              </a:tblGrid>
              <a:tr h="627142">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bg1"/>
                          </a:solidFill>
                          <a:latin typeface="Times New Roman" panose="02020603050405020304" pitchFamily="18" charset="0"/>
                          <a:ea typeface="+mn-ea"/>
                          <a:cs typeface="Times New Roman" panose="02020603050405020304" pitchFamily="18" charset="0"/>
                        </a:rPr>
                        <a:t>FLSA &amp; </a:t>
                      </a:r>
                      <a:r>
                        <a:rPr lang="en-US" sz="2000" b="1" kern="1200" dirty="0">
                          <a:solidFill>
                            <a:schemeClr val="accent5"/>
                          </a:solidFill>
                          <a:latin typeface="Times New Roman" panose="02020603050405020304" pitchFamily="18" charset="0"/>
                          <a:ea typeface="+mn-ea"/>
                          <a:cs typeface="Times New Roman" panose="02020603050405020304" pitchFamily="18" charset="0"/>
                        </a:rPr>
                        <a:t>Compliance (1/2)</a:t>
                      </a: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214340678"/>
                  </a:ext>
                </a:extLst>
              </a:tr>
              <a:tr h="622800">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Area</a:t>
                      </a:r>
                      <a:endParaRPr lang="en-US" sz="1800" dirty="0">
                        <a:solidFill>
                          <a:schemeClr val="bg1"/>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Finding</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Best Practice</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Gap</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Recommendation</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003"/>
                  </a:ext>
                </a:extLst>
              </a:tr>
              <a:tr h="1120743">
                <a:tc rowSpan="5">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FLSA Compliance</a:t>
                      </a:r>
                      <a:endParaRPr sz="1000"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All jobs were reviewed for exempt/non-exempt classification. No violations were identified</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All job compliant with FLSA definitions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needed</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1120743">
                <a:tc vMerge="1">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1/1/20 new salary compliance was reviewed. Several exempt jobs were identified as requiring act effective 1/1/20</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All job compliant with FLSA definitions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Review and take appropriate action on or about 1/1/20</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1120743">
                <a:tc vMerge="1">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Processes to ensure all employees receive appropriate compensation for hours in excess of 40 hours per week are in place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Compliance with FLSA requirements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needed</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1120743">
                <a:tc vMerge="1">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Time recording is off three systems and includes paper timecards. Proper procedures have been established to manage this area. Employees and Supervisors are well trained and regularly reminded to ensure against violations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Compliance with FLSA requirements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Investigate automation of time keeping function. HRIS system support</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1120743">
                <a:tc vMerge="1">
                  <a:txBody>
                    <a:bodyPr/>
                    <a:lstStyle/>
                    <a:p>
                      <a:pPr marL="0" marR="0" lvl="0" indent="0" algn="l" rtl="0">
                        <a:spcBef>
                          <a:spcPts val="0"/>
                        </a:spcBef>
                        <a:spcAft>
                          <a:spcPts val="0"/>
                        </a:spcAft>
                        <a:buNone/>
                      </a:pPr>
                      <a:endParaRPr sz="1000"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Working through break is an area of concern. Proper procedures have been established to manage this area. Employees and Supervisors are well trained and regularly reminded to ensure against violations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Compliance with FLSA requirements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 action needed but see above</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84878879"/>
                  </a:ext>
                </a:extLst>
              </a:tr>
            </a:tbl>
          </a:graphicData>
        </a:graphic>
      </p:graphicFrame>
      <p:sp>
        <p:nvSpPr>
          <p:cNvPr id="4" name="Holder 5">
            <a:extLst>
              <a:ext uri="{FF2B5EF4-FFF2-40B4-BE49-F238E27FC236}">
                <a16:creationId xmlns:a16="http://schemas.microsoft.com/office/drawing/2014/main" id="{84C42515-E07C-7ED2-5F88-C774711DF29A}"/>
              </a:ext>
            </a:extLst>
          </p:cNvPr>
          <p:cNvSpPr txBox="1">
            <a:spLocks/>
          </p:cNvSpPr>
          <p:nvPr/>
        </p:nvSpPr>
        <p:spPr>
          <a:xfrm>
            <a:off x="80524" y="6706900"/>
            <a:ext cx="4623435" cy="12311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800" kern="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 100-Day Advisors</a:t>
            </a:r>
            <a:endParaRPr lang="en-US" sz="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5" name="Slide Number Placeholder 1">
            <a:extLst>
              <a:ext uri="{FF2B5EF4-FFF2-40B4-BE49-F238E27FC236}">
                <a16:creationId xmlns:a16="http://schemas.microsoft.com/office/drawing/2014/main" id="{04394D80-FC05-B6D2-6EA0-99A25BA07BE9}"/>
              </a:ext>
            </a:extLst>
          </p:cNvPr>
          <p:cNvSpPr txBox="1">
            <a:spLocks/>
          </p:cNvSpPr>
          <p:nvPr/>
        </p:nvSpPr>
        <p:spPr>
          <a:xfrm>
            <a:off x="9191978" y="6614567"/>
            <a:ext cx="2743200" cy="153888"/>
          </a:xfrm>
          <a:prstGeom prst="rect">
            <a:avLst/>
          </a:prstGeom>
        </p:spPr>
        <p:txBody>
          <a:bodyPr vert="horz" lIns="0" tIns="0" rIns="0" bIns="0" rtlCol="0" anchor="ctr">
            <a:spAutoFit/>
          </a:bodyPr>
          <a:lstStyle>
            <a:defPPr>
              <a:defRPr lang="en-US"/>
            </a:defPPr>
            <a:lvl1pPr marL="0" algn="r" defTabSz="914400" rtl="0" eaLnBrk="1" latinLnBrk="0" hangingPunct="1">
              <a:defRPr sz="1000" b="0" i="0" kern="1200" spc="0">
                <a:solidFill>
                  <a:schemeClr val="bg1">
                    <a:lumMod val="65000"/>
                  </a:schemeClr>
                </a:solidFill>
                <a:latin typeface="Garamond" panose="02020404030301010803" pitchFamily="18"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F82BEDF-68CB-494D-95C2-E15CBC927B52}" type="slidenum">
              <a:rPr lang="en-US" smtClean="0"/>
              <a:pPr/>
              <a:t>8</a:t>
            </a:fld>
            <a:endParaRPr lang="en-US" dirty="0"/>
          </a:p>
        </p:txBody>
      </p:sp>
    </p:spTree>
    <p:extLst>
      <p:ext uri="{BB962C8B-B14F-4D97-AF65-F5344CB8AC3E}">
        <p14:creationId xmlns:p14="http://schemas.microsoft.com/office/powerpoint/2010/main" val="1422444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1C0292-9E0F-BAD5-5316-6CF025735CC8}"/>
              </a:ext>
            </a:extLst>
          </p:cNvPr>
          <p:cNvSpPr>
            <a:spLocks noGrp="1"/>
          </p:cNvSpPr>
          <p:nvPr>
            <p:ph type="sldNum" sz="quarter" idx="12"/>
          </p:nvPr>
        </p:nvSpPr>
        <p:spPr/>
        <p:txBody>
          <a:bodyPr/>
          <a:lstStyle/>
          <a:p>
            <a:fld id="{2F82BEDF-68CB-494D-95C2-E15CBC927B52}" type="slidenum">
              <a:rPr lang="en-US" smtClean="0"/>
              <a:pPr/>
              <a:t>9</a:t>
            </a:fld>
            <a:endParaRPr lang="en-US" dirty="0"/>
          </a:p>
        </p:txBody>
      </p:sp>
      <p:graphicFrame>
        <p:nvGraphicFramePr>
          <p:cNvPr id="3" name="Google Shape;61;p6">
            <a:extLst>
              <a:ext uri="{FF2B5EF4-FFF2-40B4-BE49-F238E27FC236}">
                <a16:creationId xmlns:a16="http://schemas.microsoft.com/office/drawing/2014/main" id="{1C3575A4-6CE4-6627-DBDB-4F5B7FDCEF6A}"/>
              </a:ext>
            </a:extLst>
          </p:cNvPr>
          <p:cNvGraphicFramePr/>
          <p:nvPr>
            <p:extLst>
              <p:ext uri="{D42A27DB-BD31-4B8C-83A1-F6EECF244321}">
                <p14:modId xmlns:p14="http://schemas.microsoft.com/office/powerpoint/2010/main" val="1811361986"/>
              </p:ext>
            </p:extLst>
          </p:nvPr>
        </p:nvGraphicFramePr>
        <p:xfrm>
          <a:off x="0" y="0"/>
          <a:ext cx="12192000" cy="6854783"/>
        </p:xfrm>
        <a:graphic>
          <a:graphicData uri="http://schemas.openxmlformats.org/drawingml/2006/table">
            <a:tbl>
              <a:tblPr>
                <a:noFill/>
              </a:tblPr>
              <a:tblGrid>
                <a:gridCol w="1852402">
                  <a:extLst>
                    <a:ext uri="{9D8B030D-6E8A-4147-A177-3AD203B41FA5}">
                      <a16:colId xmlns:a16="http://schemas.microsoft.com/office/drawing/2014/main" val="20000"/>
                    </a:ext>
                  </a:extLst>
                </a:gridCol>
                <a:gridCol w="3560731">
                  <a:extLst>
                    <a:ext uri="{9D8B030D-6E8A-4147-A177-3AD203B41FA5}">
                      <a16:colId xmlns:a16="http://schemas.microsoft.com/office/drawing/2014/main" val="20001"/>
                    </a:ext>
                  </a:extLst>
                </a:gridCol>
                <a:gridCol w="2850749">
                  <a:extLst>
                    <a:ext uri="{9D8B030D-6E8A-4147-A177-3AD203B41FA5}">
                      <a16:colId xmlns:a16="http://schemas.microsoft.com/office/drawing/2014/main" val="20002"/>
                    </a:ext>
                  </a:extLst>
                </a:gridCol>
                <a:gridCol w="760847">
                  <a:extLst>
                    <a:ext uri="{9D8B030D-6E8A-4147-A177-3AD203B41FA5}">
                      <a16:colId xmlns:a16="http://schemas.microsoft.com/office/drawing/2014/main" val="20003"/>
                    </a:ext>
                  </a:extLst>
                </a:gridCol>
                <a:gridCol w="3167271">
                  <a:extLst>
                    <a:ext uri="{9D8B030D-6E8A-4147-A177-3AD203B41FA5}">
                      <a16:colId xmlns:a16="http://schemas.microsoft.com/office/drawing/2014/main" val="20004"/>
                    </a:ext>
                  </a:extLst>
                </a:gridCol>
              </a:tblGrid>
              <a:tr h="626021">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bg1"/>
                          </a:solidFill>
                          <a:latin typeface="Times New Roman" panose="02020603050405020304" pitchFamily="18" charset="0"/>
                          <a:ea typeface="+mn-ea"/>
                          <a:cs typeface="Times New Roman" panose="02020603050405020304" pitchFamily="18" charset="0"/>
                        </a:rPr>
                        <a:t>FLSA &amp; </a:t>
                      </a:r>
                      <a:r>
                        <a:rPr lang="en-US" sz="2000" b="1" kern="1200" dirty="0">
                          <a:solidFill>
                            <a:schemeClr val="accent5"/>
                          </a:solidFill>
                          <a:latin typeface="Times New Roman" panose="02020603050405020304" pitchFamily="18" charset="0"/>
                          <a:ea typeface="+mn-ea"/>
                          <a:cs typeface="Times New Roman" panose="02020603050405020304" pitchFamily="18" charset="0"/>
                        </a:rPr>
                        <a:t>Compliance (2/2)</a:t>
                      </a: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pPr marL="0" marR="0" lvl="0" indent="0" algn="l" rtl="0">
                        <a:spcBef>
                          <a:spcPts val="0"/>
                        </a:spcBef>
                        <a:spcAft>
                          <a:spcPts val="0"/>
                        </a:spcAft>
                        <a:buNone/>
                      </a:pPr>
                      <a:endParaRPr lang="en-US" sz="1800" dirty="0">
                        <a:solidFill>
                          <a:schemeClr val="accent3"/>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214340678"/>
                  </a:ext>
                </a:extLst>
              </a:tr>
              <a:tr h="622800">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Area</a:t>
                      </a:r>
                      <a:endParaRPr lang="en-US" sz="1800" dirty="0">
                        <a:solidFill>
                          <a:schemeClr val="bg1"/>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Finding</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Best Practice</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Gap</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rtl="0">
                        <a:spcBef>
                          <a:spcPts val="0"/>
                        </a:spcBef>
                        <a:spcAft>
                          <a:spcPts val="0"/>
                        </a:spcAft>
                        <a:buNone/>
                      </a:pPr>
                      <a:r>
                        <a:rPr lang="en-US" sz="1200" b="1" i="0" u="none" strike="noStrike" cap="none" dirty="0">
                          <a:solidFill>
                            <a:schemeClr val="bg1"/>
                          </a:solidFill>
                          <a:latin typeface="Century Gothic" panose="020B0502020202020204" pitchFamily="34" charset="0"/>
                          <a:ea typeface="Calibri"/>
                          <a:cs typeface="Calibri"/>
                          <a:sym typeface="Calibri"/>
                        </a:rPr>
                        <a:t>Recommendation</a:t>
                      </a:r>
                      <a:endParaRPr lang="en-US" sz="1800" dirty="0">
                        <a:solidFill>
                          <a:schemeClr val="bg1"/>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003"/>
                  </a:ext>
                </a:extLst>
              </a:tr>
              <a:tr h="934327">
                <a:tc rowSpan="3">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EEO 1 Reporting</a:t>
                      </a: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Just initiated in 2019</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lgn="ctr">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Annual monitoring of EEO -1 Report with appropriate follow up to cure areas of underutilization</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Continue</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934327">
                <a:tc vMerge="1">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Xclusive did not recognize that based on Marriott and probably other clients that they are a Federal Contractor and required to follow OFCCP Federal Contractor compliance guidelines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Compliance with OFCCP Guidelines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Compliance with OFCCP Guidelines. Suggest using a competent OFCCP consultant to ensure compliance. Much cheaper than asking employment lawyers to assist</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934327">
                <a:tc vMerge="1">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300"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Eyeball analysis demonstrates a very diverse environment but there may be underutilization of blacks within the workforce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Underutilization analysis conducted annually</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Conduct annual underutilization analysis</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934327">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OFCCP</a:t>
                      </a:r>
                      <a:endParaRPr sz="10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Did not recognize they are a federal subcontractor and subject to OFCCP Compliance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Compliance with OFCCP Guidelines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Compliance with OFCCP Guidelines. Suggest using a competent OFCCP consultant to ensure compliance</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934327">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FMLA</a:t>
                      </a:r>
                      <a:endParaRPr sz="10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SOP in place. Tracked manually in personnel file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HRIS Applications are now the general rule</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HRIS systems should be explored and should have cost saving opportunities</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84878879"/>
                  </a:ext>
                </a:extLst>
              </a:tr>
              <a:tr h="934327">
                <a:tc>
                  <a:txBody>
                    <a:bodyPr/>
                    <a:lstStyle/>
                    <a:p>
                      <a:pPr marL="0" marR="0" lvl="0" indent="0" algn="l" rtl="0">
                        <a:spcBef>
                          <a:spcPts val="0"/>
                        </a:spcBef>
                        <a:spcAft>
                          <a:spcPts val="0"/>
                        </a:spcAft>
                        <a:buNone/>
                      </a:pPr>
                      <a:r>
                        <a:rPr lang="en-US" sz="1000" b="1" i="0" u="none" strike="noStrike" cap="none" dirty="0">
                          <a:solidFill>
                            <a:schemeClr val="tx1">
                              <a:lumMod val="75000"/>
                              <a:lumOff val="25000"/>
                            </a:schemeClr>
                          </a:solidFill>
                          <a:latin typeface="Century Gothic" panose="020B0502020202020204" pitchFamily="34" charset="0"/>
                          <a:ea typeface="Calibri"/>
                          <a:cs typeface="Calibri"/>
                          <a:sym typeface="Calibri"/>
                        </a:rPr>
                        <a:t>ADA</a:t>
                      </a:r>
                      <a:endParaRPr sz="1000" b="1" dirty="0">
                        <a:solidFill>
                          <a:schemeClr val="tx1">
                            <a:lumMod val="75000"/>
                            <a:lumOff val="25000"/>
                          </a:schemeClr>
                        </a:solidFill>
                        <a:latin typeface="Century Gothic" panose="020B0502020202020204" pitchFamily="34" charset="0"/>
                      </a:endParaRPr>
                    </a:p>
                  </a:txBody>
                  <a:tcPr marL="180000" marR="80691" marT="40346" marB="40346" anchor="ctr">
                    <a:lnL w="9525" cap="flat" cmpd="sng">
                      <a:noFill/>
                      <a:prstDash val="solid"/>
                      <a:round/>
                      <a:headEnd type="none" w="sm" len="sm"/>
                      <a:tailEnd type="none" w="sm" len="sm"/>
                    </a:lnL>
                    <a:lnR w="9525" cap="flat" cmpd="sng" algn="ctr">
                      <a:noFill/>
                      <a:prstDash val="solid"/>
                      <a:round/>
                      <a:headEnd type="none" w="sm" len="sm"/>
                      <a:tailEnd type="none" w="sm" len="sm"/>
                    </a:lnR>
                    <a:lnT w="6350" cap="flat" cmpd="sng" algn="ctr">
                      <a:no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Not part of the employment process</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9525" cap="flat" cmpd="sng">
                      <a:noFill/>
                      <a:prstDash val="solid"/>
                      <a:round/>
                      <a:headEnd type="none" w="sm" len="sm"/>
                      <a:tailEnd type="none" w="sm" len="sm"/>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ADA Self Identification should be part of the application process and be repeated during onboarding</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 </a:t>
                      </a:r>
                      <a:endParaRPr sz="1000" dirty="0">
                        <a:solidFill>
                          <a:schemeClr val="tx1">
                            <a:lumMod val="75000"/>
                            <a:lumOff val="25000"/>
                          </a:schemeClr>
                        </a:solidFill>
                        <a:latin typeface="Century Gothic" panose="020B0502020202020204" pitchFamily="34" charset="0"/>
                      </a:endParaRPr>
                    </a:p>
                  </a:txBody>
                  <a:tcPr marL="80691" marR="80691" marT="40346" marB="403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rtl="0">
                        <a:spcBef>
                          <a:spcPts val="0"/>
                        </a:spcBef>
                        <a:spcAft>
                          <a:spcPts val="0"/>
                        </a:spcAft>
                        <a:buNone/>
                      </a:pPr>
                      <a:r>
                        <a:rPr lang="en-US" sz="1000" b="0" i="0" u="none" strike="noStrike" cap="none" dirty="0">
                          <a:solidFill>
                            <a:schemeClr val="tx1">
                              <a:lumMod val="75000"/>
                              <a:lumOff val="25000"/>
                            </a:schemeClr>
                          </a:solidFill>
                          <a:latin typeface="Century Gothic" panose="020B0502020202020204" pitchFamily="34" charset="0"/>
                          <a:ea typeface="Calibri"/>
                          <a:cs typeface="Calibri"/>
                          <a:sym typeface="Calibri"/>
                        </a:rPr>
                        <a:t>Include a section for ADA Self Identification on the application. This is required for OFCCP employers</a:t>
                      </a:r>
                      <a:endParaRPr sz="1000" dirty="0">
                        <a:solidFill>
                          <a:schemeClr val="tx1">
                            <a:lumMod val="75000"/>
                            <a:lumOff val="25000"/>
                          </a:schemeClr>
                        </a:solidFill>
                        <a:latin typeface="Century Gothic" panose="020B0502020202020204" pitchFamily="34" charset="0"/>
                      </a:endParaRPr>
                    </a:p>
                  </a:txBody>
                  <a:tcPr marL="80691" marR="180000" marT="40346" marB="40346" anchor="ctr">
                    <a:lnL w="12700" cap="flat" cmpd="sng" algn="ctr">
                      <a:no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2151537"/>
                  </a:ext>
                </a:extLst>
              </a:tr>
            </a:tbl>
          </a:graphicData>
        </a:graphic>
      </p:graphicFrame>
      <p:sp>
        <p:nvSpPr>
          <p:cNvPr id="4" name="Holder 5">
            <a:extLst>
              <a:ext uri="{FF2B5EF4-FFF2-40B4-BE49-F238E27FC236}">
                <a16:creationId xmlns:a16="http://schemas.microsoft.com/office/drawing/2014/main" id="{8EA20583-BF79-4728-A39B-3BEBCC81161A}"/>
              </a:ext>
            </a:extLst>
          </p:cNvPr>
          <p:cNvSpPr txBox="1">
            <a:spLocks/>
          </p:cNvSpPr>
          <p:nvPr/>
        </p:nvSpPr>
        <p:spPr>
          <a:xfrm>
            <a:off x="80524" y="6706900"/>
            <a:ext cx="4623435" cy="12311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800" kern="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 100-Day Advisors</a:t>
            </a:r>
            <a:endParaRPr lang="en-US" sz="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5" name="Slide Number Placeholder 1">
            <a:extLst>
              <a:ext uri="{FF2B5EF4-FFF2-40B4-BE49-F238E27FC236}">
                <a16:creationId xmlns:a16="http://schemas.microsoft.com/office/drawing/2014/main" id="{7D6AA185-6B78-A032-A3D5-8BCD1D6A6C9A}"/>
              </a:ext>
            </a:extLst>
          </p:cNvPr>
          <p:cNvSpPr txBox="1">
            <a:spLocks/>
          </p:cNvSpPr>
          <p:nvPr/>
        </p:nvSpPr>
        <p:spPr>
          <a:xfrm>
            <a:off x="9191978" y="6614567"/>
            <a:ext cx="2743200" cy="153888"/>
          </a:xfrm>
          <a:prstGeom prst="rect">
            <a:avLst/>
          </a:prstGeom>
        </p:spPr>
        <p:txBody>
          <a:bodyPr vert="horz" lIns="0" tIns="0" rIns="0" bIns="0" rtlCol="0" anchor="ctr">
            <a:spAutoFit/>
          </a:bodyPr>
          <a:lstStyle>
            <a:defPPr>
              <a:defRPr lang="en-US"/>
            </a:defPPr>
            <a:lvl1pPr marL="0" algn="r" defTabSz="914400" rtl="0" eaLnBrk="1" latinLnBrk="0" hangingPunct="1">
              <a:defRPr sz="1000" b="0" i="0" kern="1200" spc="0">
                <a:solidFill>
                  <a:schemeClr val="bg1">
                    <a:lumMod val="65000"/>
                  </a:schemeClr>
                </a:solidFill>
                <a:latin typeface="Garamond" panose="02020404030301010803" pitchFamily="18"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F82BEDF-68CB-494D-95C2-E15CBC927B52}" type="slidenum">
              <a:rPr lang="en-US" smtClean="0"/>
              <a:pPr/>
              <a:t>9</a:t>
            </a:fld>
            <a:endParaRPr lang="en-US" dirty="0"/>
          </a:p>
        </p:txBody>
      </p:sp>
    </p:spTree>
    <p:extLst>
      <p:ext uri="{BB962C8B-B14F-4D97-AF65-F5344CB8AC3E}">
        <p14:creationId xmlns:p14="http://schemas.microsoft.com/office/powerpoint/2010/main" val="2926799975"/>
      </p:ext>
    </p:extLst>
  </p:cSld>
  <p:clrMapOvr>
    <a:masterClrMapping/>
  </p:clrMapOvr>
</p:sld>
</file>

<file path=ppt/theme/theme1.xml><?xml version="1.0" encoding="utf-8"?>
<a:theme xmlns:a="http://schemas.openxmlformats.org/drawingml/2006/main" name="Office Theme">
  <a:themeElements>
    <a:clrScheme name="Joe Aberger File 3">
      <a:dk1>
        <a:srgbClr val="000000"/>
      </a:dk1>
      <a:lt1>
        <a:srgbClr val="FFFFFF"/>
      </a:lt1>
      <a:dk2>
        <a:srgbClr val="44546A"/>
      </a:dk2>
      <a:lt2>
        <a:srgbClr val="E7E6E6"/>
      </a:lt2>
      <a:accent1>
        <a:srgbClr val="C0C0C0"/>
      </a:accent1>
      <a:accent2>
        <a:srgbClr val="E6E5E5"/>
      </a:accent2>
      <a:accent3>
        <a:srgbClr val="C0C0C0"/>
      </a:accent3>
      <a:accent4>
        <a:srgbClr val="000000"/>
      </a:accent4>
      <a:accent5>
        <a:srgbClr val="B8D32A"/>
      </a:accent5>
      <a:accent6>
        <a:srgbClr val="75D5FF"/>
      </a:accent6>
      <a:hlink>
        <a:srgbClr val="0432FF"/>
      </a:hlink>
      <a:folHlink>
        <a:srgbClr val="00919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sz="1400" dirty="0" smtClean="0">
            <a:solidFill>
              <a:schemeClr val="bg1"/>
            </a:solidFill>
            <a:latin typeface="Century Gothic" panose="020B0502020202020204" pitchFamily="34" charset="0"/>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2657</TotalTime>
  <Words>3063</Words>
  <Application>Microsoft Macintosh PowerPoint</Application>
  <PresentationFormat>Widescreen</PresentationFormat>
  <Paragraphs>538</Paragraphs>
  <Slides>18</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Arial</vt:lpstr>
      <vt:lpstr>Century Gothic</vt:lpstr>
      <vt:lpstr>Garamond</vt:lpstr>
      <vt:lpstr>Museo Sans 100</vt:lpstr>
      <vt:lpstr>Poppins</vt:lpstr>
      <vt:lpstr>Raleway</vt:lpstr>
      <vt:lpstr>System Font Regular</vt:lpstr>
      <vt:lpstr>Times New Roman</vt:lpstr>
      <vt:lpstr>Wingdings</vt:lpstr>
      <vt:lpstr>Office Theme</vt:lpstr>
      <vt:lpstr>HR M&amp;A Due Diligence Report</vt:lpstr>
      <vt:lpstr>content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 Jones</dc:title>
  <dc:creator>donna rs</dc:creator>
  <cp:lastModifiedBy>JOE ABERGER</cp:lastModifiedBy>
  <cp:revision>157</cp:revision>
  <cp:lastPrinted>2023-09-08T15:34:07Z</cp:lastPrinted>
  <dcterms:created xsi:type="dcterms:W3CDTF">2020-02-06T19:13:26Z</dcterms:created>
  <dcterms:modified xsi:type="dcterms:W3CDTF">2026-05-07T02:28:01Z</dcterms:modified>
</cp:coreProperties>
</file>